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2"/>
  </p:notesMasterIdLst>
  <p:sldIdLst>
    <p:sldId id="256" r:id="rId2"/>
    <p:sldId id="466" r:id="rId3"/>
    <p:sldId id="261" r:id="rId4"/>
    <p:sldId id="328" r:id="rId5"/>
    <p:sldId id="390" r:id="rId6"/>
    <p:sldId id="460" r:id="rId7"/>
    <p:sldId id="285" r:id="rId8"/>
    <p:sldId id="432" r:id="rId9"/>
    <p:sldId id="388" r:id="rId10"/>
    <p:sldId id="391" r:id="rId11"/>
    <p:sldId id="450" r:id="rId12"/>
    <p:sldId id="393" r:id="rId13"/>
    <p:sldId id="394" r:id="rId14"/>
    <p:sldId id="392" r:id="rId15"/>
    <p:sldId id="265" r:id="rId16"/>
    <p:sldId id="267" r:id="rId17"/>
    <p:sldId id="461" r:id="rId18"/>
    <p:sldId id="395" r:id="rId19"/>
    <p:sldId id="462" r:id="rId20"/>
    <p:sldId id="348" r:id="rId21"/>
    <p:sldId id="417" r:id="rId22"/>
    <p:sldId id="409" r:id="rId23"/>
    <p:sldId id="410" r:id="rId24"/>
    <p:sldId id="411" r:id="rId25"/>
    <p:sldId id="414" r:id="rId26"/>
    <p:sldId id="456" r:id="rId27"/>
    <p:sldId id="418" r:id="rId28"/>
    <p:sldId id="399" r:id="rId29"/>
    <p:sldId id="420" r:id="rId30"/>
    <p:sldId id="421" r:id="rId31"/>
    <p:sldId id="428" r:id="rId32"/>
    <p:sldId id="270" r:id="rId33"/>
    <p:sldId id="310" r:id="rId34"/>
    <p:sldId id="422" r:id="rId35"/>
    <p:sldId id="334" r:id="rId36"/>
    <p:sldId id="424" r:id="rId37"/>
    <p:sldId id="327" r:id="rId38"/>
    <p:sldId id="333" r:id="rId39"/>
    <p:sldId id="467" r:id="rId40"/>
    <p:sldId id="339" r:id="rId41"/>
    <p:sldId id="340" r:id="rId42"/>
    <p:sldId id="271" r:id="rId43"/>
    <p:sldId id="263" r:id="rId44"/>
    <p:sldId id="274" r:id="rId45"/>
    <p:sldId id="278" r:id="rId46"/>
    <p:sldId id="435" r:id="rId47"/>
    <p:sldId id="457" r:id="rId48"/>
    <p:sldId id="341" r:id="rId49"/>
    <p:sldId id="464" r:id="rId50"/>
    <p:sldId id="46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vets D" initials="ND" lastIdx="1" clrIdx="0">
    <p:extLst>
      <p:ext uri="{19B8F6BF-5375-455C-9EA6-DF929625EA0E}">
        <p15:presenceInfo xmlns:p15="http://schemas.microsoft.com/office/powerpoint/2012/main" userId="89f3ac92ac803d4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3399" autoAdjust="0"/>
  </p:normalViewPr>
  <p:slideViewPr>
    <p:cSldViewPr snapToGrid="0">
      <p:cViewPr varScale="1">
        <p:scale>
          <a:sx n="95" d="100"/>
          <a:sy n="95" d="100"/>
        </p:scale>
        <p:origin x="1038" y="90"/>
      </p:cViewPr>
      <p:guideLst/>
    </p:cSldViewPr>
  </p:slideViewPr>
  <p:outlineViewPr>
    <p:cViewPr>
      <p:scale>
        <a:sx n="33" d="100"/>
        <a:sy n="33" d="100"/>
      </p:scale>
      <p:origin x="0" y="-47707"/>
    </p:cViewPr>
  </p:outlineViewPr>
  <p:notesTextViewPr>
    <p:cViewPr>
      <p:scale>
        <a:sx n="1" d="1"/>
        <a:sy n="1" d="1"/>
      </p:scale>
      <p:origin x="0" y="0"/>
    </p:cViewPr>
  </p:notesTextViewPr>
  <p:sorterViewPr>
    <p:cViewPr>
      <p:scale>
        <a:sx n="100" d="100"/>
        <a:sy n="100" d="100"/>
      </p:scale>
      <p:origin x="0" y="-28469"/>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3AFD-4C17-8D02-325E14DCB4B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AFD-4C17-8D02-325E14DCB4B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AFD-4C17-8D02-325E14DCB4B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3AFD-4C17-8D02-325E14DCB4B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AFD-4C17-8D02-325E14DCB4B2}"/>
              </c:ext>
            </c:extLst>
          </c:dPt>
          <c:dLbls>
            <c:dLbl>
              <c:idx val="0"/>
              <c:layout>
                <c:manualLayout>
                  <c:x val="-0.1189415396412289"/>
                  <c:y val="0.128968339936326"/>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6">
                            <a:lumMod val="75000"/>
                          </a:schemeClr>
                        </a:solidFill>
                        <a:latin typeface="+mn-lt"/>
                        <a:ea typeface="+mn-ea"/>
                        <a:cs typeface="+mn-cs"/>
                      </a:defRPr>
                    </a:pPr>
                    <a:r>
                      <a:rPr lang="en-US" dirty="0">
                        <a:solidFill>
                          <a:schemeClr val="accent6">
                            <a:lumMod val="75000"/>
                          </a:schemeClr>
                        </a:solidFill>
                      </a:rPr>
                      <a:t>33% Committed Suicide</a:t>
                    </a: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manualLayout>
                      <c:w val="0.23755128205128206"/>
                      <c:h val="0.27642190009125933"/>
                    </c:manualLayout>
                  </c15:layout>
                  <c15:showDataLabelsRange val="0"/>
                </c:ext>
                <c:ext xmlns:c16="http://schemas.microsoft.com/office/drawing/2014/chart" uri="{C3380CC4-5D6E-409C-BE32-E72D297353CC}">
                  <c16:uniqueId val="{00000002-3AFD-4C17-8D02-325E14DCB4B2}"/>
                </c:ext>
              </c:extLst>
            </c:dLbl>
            <c:dLbl>
              <c:idx val="1"/>
              <c:layout>
                <c:manualLayout>
                  <c:x val="7.5982588984876948E-2"/>
                  <c:y val="-0.18628743914911208"/>
                </c:manualLayout>
              </c:layout>
              <c:tx>
                <c:rich>
                  <a:bodyPr/>
                  <a:lstStyle/>
                  <a:p>
                    <a:r>
                      <a:rPr lang="en-US" dirty="0">
                        <a:solidFill>
                          <a:schemeClr val="accent6">
                            <a:lumMod val="75000"/>
                          </a:schemeClr>
                        </a:solidFill>
                      </a:rPr>
                      <a:t>45% Apprehended by Law Enforcement</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21802564102564104"/>
                      <c:h val="0.16099544966696183"/>
                    </c:manualLayout>
                  </c15:layout>
                  <c15:showDataLabelsRange val="0"/>
                </c:ext>
                <c:ext xmlns:c16="http://schemas.microsoft.com/office/drawing/2014/chart" uri="{C3380CC4-5D6E-409C-BE32-E72D297353CC}">
                  <c16:uniqueId val="{00000005-3AFD-4C17-8D02-325E14DCB4B2}"/>
                </c:ext>
              </c:extLst>
            </c:dLbl>
            <c:dLbl>
              <c:idx val="2"/>
              <c:layout>
                <c:manualLayout>
                  <c:x val="9.0478085871220207E-2"/>
                  <c:y val="0.14003331735616714"/>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6">
                            <a:lumMod val="75000"/>
                          </a:schemeClr>
                        </a:solidFill>
                        <a:latin typeface="+mn-lt"/>
                        <a:ea typeface="+mn-ea"/>
                        <a:cs typeface="+mn-cs"/>
                      </a:defRPr>
                    </a:pPr>
                    <a:r>
                      <a:rPr lang="en-US" dirty="0">
                        <a:solidFill>
                          <a:schemeClr val="accent6">
                            <a:lumMod val="75000"/>
                          </a:schemeClr>
                        </a:solidFill>
                      </a:rPr>
                      <a:t>20% by Law</a:t>
                    </a:r>
                    <a:r>
                      <a:rPr lang="en-US" baseline="0" dirty="0">
                        <a:solidFill>
                          <a:schemeClr val="accent6">
                            <a:lumMod val="75000"/>
                          </a:schemeClr>
                        </a:solidFill>
                      </a:rPr>
                      <a:t> </a:t>
                    </a:r>
                    <a:r>
                      <a:rPr lang="en-US" dirty="0">
                        <a:solidFill>
                          <a:schemeClr val="accent6">
                            <a:lumMod val="75000"/>
                          </a:schemeClr>
                        </a:solidFill>
                      </a:rPr>
                      <a:t>Enforcement  </a:t>
                    </a:r>
                  </a:p>
                  <a:p>
                    <a:pPr>
                      <a:defRPr sz="1330" b="1" i="0" u="none" strike="noStrike" kern="1200" spc="0" baseline="0">
                        <a:solidFill>
                          <a:schemeClr val="accent6">
                            <a:lumMod val="75000"/>
                          </a:schemeClr>
                        </a:solidFill>
                        <a:latin typeface="+mn-lt"/>
                        <a:ea typeface="+mn-ea"/>
                        <a:cs typeface="+mn-cs"/>
                      </a:defRPr>
                    </a:pPr>
                    <a:r>
                      <a:rPr lang="en-US" dirty="0">
                        <a:solidFill>
                          <a:schemeClr val="accent6">
                            <a:lumMod val="75000"/>
                          </a:schemeClr>
                        </a:solidFill>
                      </a:rPr>
                      <a:t>6%  Citizens</a:t>
                    </a: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manualLayout>
                      <c:w val="0.2143846153846154"/>
                      <c:h val="0.31289136158854552"/>
                    </c:manualLayout>
                  </c15:layout>
                  <c15:showDataLabelsRange val="0"/>
                </c:ext>
                <c:ext xmlns:c16="http://schemas.microsoft.com/office/drawing/2014/chart" uri="{C3380CC4-5D6E-409C-BE32-E72D297353CC}">
                  <c16:uniqueId val="{00000003-3AFD-4C17-8D02-325E14DCB4B2}"/>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lumMod val="7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33% Commited Suicide</c:v>
                </c:pt>
                <c:pt idx="1">
                  <c:v>45% Apprehended by Law Enforcement</c:v>
                </c:pt>
                <c:pt idx="2">
                  <c:v>20% Killed by Law Enforcement 6 by citizens</c:v>
                </c:pt>
                <c:pt idx="3">
                  <c:v>2% Still at large</c:v>
                </c:pt>
              </c:strCache>
            </c:strRef>
          </c:cat>
          <c:val>
            <c:numRef>
              <c:f>Sheet1!$B$2:$B$6</c:f>
              <c:numCache>
                <c:formatCode>General</c:formatCode>
                <c:ptCount val="5"/>
                <c:pt idx="0">
                  <c:v>33</c:v>
                </c:pt>
                <c:pt idx="1">
                  <c:v>45</c:v>
                </c:pt>
                <c:pt idx="2">
                  <c:v>20</c:v>
                </c:pt>
                <c:pt idx="3">
                  <c:v>2</c:v>
                </c:pt>
              </c:numCache>
            </c:numRef>
          </c:val>
          <c:extLst>
            <c:ext xmlns:c16="http://schemas.microsoft.com/office/drawing/2014/chart" uri="{C3380CC4-5D6E-409C-BE32-E72D297353CC}">
              <c16:uniqueId val="{00000000-3AFD-4C17-8D02-325E14DCB4B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257640-D981-4E1F-88F1-94BD447EBBE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5180E24-76A7-4968-BB25-B7DA5A316C57}">
      <dgm:prSet/>
      <dgm:spPr/>
      <dgm:t>
        <a:bodyPr/>
        <a:lstStyle/>
        <a:p>
          <a:r>
            <a:rPr lang="en-US" dirty="0"/>
            <a:t>400+ Events</a:t>
          </a:r>
        </a:p>
      </dgm:t>
    </dgm:pt>
    <dgm:pt modelId="{5E5D8452-5303-49CA-A044-B1C8751645F2}" type="parTrans" cxnId="{A51EC378-D282-46C5-BC6C-367A996AB928}">
      <dgm:prSet/>
      <dgm:spPr/>
      <dgm:t>
        <a:bodyPr/>
        <a:lstStyle/>
        <a:p>
          <a:endParaRPr lang="en-US"/>
        </a:p>
      </dgm:t>
    </dgm:pt>
    <dgm:pt modelId="{6AA91924-97B5-4E08-85F0-4100528F3F0F}" type="sibTrans" cxnId="{A51EC378-D282-46C5-BC6C-367A996AB928}">
      <dgm:prSet/>
      <dgm:spPr/>
      <dgm:t>
        <a:bodyPr/>
        <a:lstStyle/>
        <a:p>
          <a:endParaRPr lang="en-US"/>
        </a:p>
      </dgm:t>
    </dgm:pt>
    <dgm:pt modelId="{EC5085DF-E7F3-4B3F-8ACB-AF9BB9223891}">
      <dgm:prSet/>
      <dgm:spPr/>
      <dgm:t>
        <a:bodyPr/>
        <a:lstStyle/>
        <a:p>
          <a:r>
            <a:rPr lang="en-US" dirty="0"/>
            <a:t>-3100  Casualties</a:t>
          </a:r>
        </a:p>
      </dgm:t>
    </dgm:pt>
    <dgm:pt modelId="{63D76387-D448-4E2D-B991-40B7BE9DB9DD}" type="parTrans" cxnId="{9B65E330-ABD4-485E-BA15-001B50C6AF64}">
      <dgm:prSet/>
      <dgm:spPr/>
      <dgm:t>
        <a:bodyPr/>
        <a:lstStyle/>
        <a:p>
          <a:endParaRPr lang="en-US"/>
        </a:p>
      </dgm:t>
    </dgm:pt>
    <dgm:pt modelId="{BAF19587-8976-48FB-8BF4-AC8CF1237323}" type="sibTrans" cxnId="{9B65E330-ABD4-485E-BA15-001B50C6AF64}">
      <dgm:prSet/>
      <dgm:spPr/>
      <dgm:t>
        <a:bodyPr/>
        <a:lstStyle/>
        <a:p>
          <a:endParaRPr lang="en-US"/>
        </a:p>
      </dgm:t>
    </dgm:pt>
    <dgm:pt modelId="{1E1F7FC7-8F97-41E2-A060-6A31C6BEABFD}">
      <dgm:prSet/>
      <dgm:spPr/>
      <dgm:t>
        <a:bodyPr/>
        <a:lstStyle/>
        <a:p>
          <a:r>
            <a:rPr lang="en-US" dirty="0"/>
            <a:t>1120+ Killed</a:t>
          </a:r>
        </a:p>
      </dgm:t>
    </dgm:pt>
    <dgm:pt modelId="{80E09D8F-6DBD-4C9B-A30B-0DC6BCD1EFCF}" type="parTrans" cxnId="{CAF02B10-4EC9-4383-B7DF-D6A7D140D215}">
      <dgm:prSet/>
      <dgm:spPr/>
      <dgm:t>
        <a:bodyPr/>
        <a:lstStyle/>
        <a:p>
          <a:endParaRPr lang="en-US"/>
        </a:p>
      </dgm:t>
    </dgm:pt>
    <dgm:pt modelId="{BC81FBD8-B57E-41D9-BA33-9B36D117A4B2}" type="sibTrans" cxnId="{CAF02B10-4EC9-4383-B7DF-D6A7D140D215}">
      <dgm:prSet/>
      <dgm:spPr/>
      <dgm:t>
        <a:bodyPr/>
        <a:lstStyle/>
        <a:p>
          <a:endParaRPr lang="en-US"/>
        </a:p>
      </dgm:t>
    </dgm:pt>
    <dgm:pt modelId="{07485140-7C7B-4473-982F-ADE7256479AD}">
      <dgm:prSet/>
      <dgm:spPr/>
      <dgm:t>
        <a:bodyPr/>
        <a:lstStyle/>
        <a:p>
          <a:r>
            <a:rPr lang="en-US" dirty="0"/>
            <a:t>1960+ Wounded</a:t>
          </a:r>
        </a:p>
      </dgm:t>
    </dgm:pt>
    <dgm:pt modelId="{B7BB7373-926F-44B0-A98E-89981ACC5BA8}" type="parTrans" cxnId="{6AAE033F-AC25-4860-BE55-6A8B0FF79282}">
      <dgm:prSet/>
      <dgm:spPr/>
      <dgm:t>
        <a:bodyPr/>
        <a:lstStyle/>
        <a:p>
          <a:endParaRPr lang="en-US"/>
        </a:p>
      </dgm:t>
    </dgm:pt>
    <dgm:pt modelId="{DA0DB0EF-3313-41B1-9649-BC5E56F0FF60}" type="sibTrans" cxnId="{6AAE033F-AC25-4860-BE55-6A8B0FF79282}">
      <dgm:prSet/>
      <dgm:spPr/>
      <dgm:t>
        <a:bodyPr/>
        <a:lstStyle/>
        <a:p>
          <a:endParaRPr lang="en-US"/>
        </a:p>
      </dgm:t>
    </dgm:pt>
    <dgm:pt modelId="{EBBCB6D5-80E7-49BB-9AF4-1C347E4FC536}" type="pres">
      <dgm:prSet presAssocID="{DF257640-D981-4E1F-88F1-94BD447EBBE4}" presName="linear" presStyleCnt="0">
        <dgm:presLayoutVars>
          <dgm:animLvl val="lvl"/>
          <dgm:resizeHandles val="exact"/>
        </dgm:presLayoutVars>
      </dgm:prSet>
      <dgm:spPr/>
    </dgm:pt>
    <dgm:pt modelId="{1EAC8F19-FC89-43F2-B489-33A99BEF1BE4}" type="pres">
      <dgm:prSet presAssocID="{65180E24-76A7-4968-BB25-B7DA5A316C57}" presName="parentText" presStyleLbl="node1" presStyleIdx="0" presStyleCnt="4">
        <dgm:presLayoutVars>
          <dgm:chMax val="0"/>
          <dgm:bulletEnabled val="1"/>
        </dgm:presLayoutVars>
      </dgm:prSet>
      <dgm:spPr/>
    </dgm:pt>
    <dgm:pt modelId="{9A416BB4-0957-4BE6-9EF1-BA86B25EDA59}" type="pres">
      <dgm:prSet presAssocID="{6AA91924-97B5-4E08-85F0-4100528F3F0F}" presName="spacer" presStyleCnt="0"/>
      <dgm:spPr/>
    </dgm:pt>
    <dgm:pt modelId="{A7E3D0EA-D0B0-488E-8D78-59EECDCB4A84}" type="pres">
      <dgm:prSet presAssocID="{EC5085DF-E7F3-4B3F-8ACB-AF9BB9223891}" presName="parentText" presStyleLbl="node1" presStyleIdx="1" presStyleCnt="4">
        <dgm:presLayoutVars>
          <dgm:chMax val="0"/>
          <dgm:bulletEnabled val="1"/>
        </dgm:presLayoutVars>
      </dgm:prSet>
      <dgm:spPr/>
    </dgm:pt>
    <dgm:pt modelId="{0E34F3A8-D08E-455D-B02D-ED59285AE275}" type="pres">
      <dgm:prSet presAssocID="{BAF19587-8976-48FB-8BF4-AC8CF1237323}" presName="spacer" presStyleCnt="0"/>
      <dgm:spPr/>
    </dgm:pt>
    <dgm:pt modelId="{C4BC3617-571B-4ED6-B2B2-D84147740018}" type="pres">
      <dgm:prSet presAssocID="{1E1F7FC7-8F97-41E2-A060-6A31C6BEABFD}" presName="parentText" presStyleLbl="node1" presStyleIdx="2" presStyleCnt="4">
        <dgm:presLayoutVars>
          <dgm:chMax val="0"/>
          <dgm:bulletEnabled val="1"/>
        </dgm:presLayoutVars>
      </dgm:prSet>
      <dgm:spPr/>
    </dgm:pt>
    <dgm:pt modelId="{2937AFAB-D088-4433-808B-09165CE506CE}" type="pres">
      <dgm:prSet presAssocID="{BC81FBD8-B57E-41D9-BA33-9B36D117A4B2}" presName="spacer" presStyleCnt="0"/>
      <dgm:spPr/>
    </dgm:pt>
    <dgm:pt modelId="{0AC0EDAF-E49F-4CBD-8954-E0892133FEE6}" type="pres">
      <dgm:prSet presAssocID="{07485140-7C7B-4473-982F-ADE7256479AD}" presName="parentText" presStyleLbl="node1" presStyleIdx="3" presStyleCnt="4">
        <dgm:presLayoutVars>
          <dgm:chMax val="0"/>
          <dgm:bulletEnabled val="1"/>
        </dgm:presLayoutVars>
      </dgm:prSet>
      <dgm:spPr/>
    </dgm:pt>
  </dgm:ptLst>
  <dgm:cxnLst>
    <dgm:cxn modelId="{5AE59504-635B-41CB-8DD8-F16F95FB512B}" type="presOf" srcId="{07485140-7C7B-4473-982F-ADE7256479AD}" destId="{0AC0EDAF-E49F-4CBD-8954-E0892133FEE6}" srcOrd="0" destOrd="0" presId="urn:microsoft.com/office/officeart/2005/8/layout/vList2"/>
    <dgm:cxn modelId="{CAF02B10-4EC9-4383-B7DF-D6A7D140D215}" srcId="{DF257640-D981-4E1F-88F1-94BD447EBBE4}" destId="{1E1F7FC7-8F97-41E2-A060-6A31C6BEABFD}" srcOrd="2" destOrd="0" parTransId="{80E09D8F-6DBD-4C9B-A30B-0DC6BCD1EFCF}" sibTransId="{BC81FBD8-B57E-41D9-BA33-9B36D117A4B2}"/>
    <dgm:cxn modelId="{9B65E330-ABD4-485E-BA15-001B50C6AF64}" srcId="{DF257640-D981-4E1F-88F1-94BD447EBBE4}" destId="{EC5085DF-E7F3-4B3F-8ACB-AF9BB9223891}" srcOrd="1" destOrd="0" parTransId="{63D76387-D448-4E2D-B991-40B7BE9DB9DD}" sibTransId="{BAF19587-8976-48FB-8BF4-AC8CF1237323}"/>
    <dgm:cxn modelId="{6AAE033F-AC25-4860-BE55-6A8B0FF79282}" srcId="{DF257640-D981-4E1F-88F1-94BD447EBBE4}" destId="{07485140-7C7B-4473-982F-ADE7256479AD}" srcOrd="3" destOrd="0" parTransId="{B7BB7373-926F-44B0-A98E-89981ACC5BA8}" sibTransId="{DA0DB0EF-3313-41B1-9649-BC5E56F0FF60}"/>
    <dgm:cxn modelId="{65B6CB73-8CCA-4039-B883-DC2617E948D3}" type="presOf" srcId="{EC5085DF-E7F3-4B3F-8ACB-AF9BB9223891}" destId="{A7E3D0EA-D0B0-488E-8D78-59EECDCB4A84}" srcOrd="0" destOrd="0" presId="urn:microsoft.com/office/officeart/2005/8/layout/vList2"/>
    <dgm:cxn modelId="{A51EC378-D282-46C5-BC6C-367A996AB928}" srcId="{DF257640-D981-4E1F-88F1-94BD447EBBE4}" destId="{65180E24-76A7-4968-BB25-B7DA5A316C57}" srcOrd="0" destOrd="0" parTransId="{5E5D8452-5303-49CA-A044-B1C8751645F2}" sibTransId="{6AA91924-97B5-4E08-85F0-4100528F3F0F}"/>
    <dgm:cxn modelId="{DC061E7E-9F1B-4125-A95E-A16FC3E2E5B9}" type="presOf" srcId="{DF257640-D981-4E1F-88F1-94BD447EBBE4}" destId="{EBBCB6D5-80E7-49BB-9AF4-1C347E4FC536}" srcOrd="0" destOrd="0" presId="urn:microsoft.com/office/officeart/2005/8/layout/vList2"/>
    <dgm:cxn modelId="{0213C9A7-6B01-4A50-860A-418621E8F8E5}" type="presOf" srcId="{1E1F7FC7-8F97-41E2-A060-6A31C6BEABFD}" destId="{C4BC3617-571B-4ED6-B2B2-D84147740018}" srcOrd="0" destOrd="0" presId="urn:microsoft.com/office/officeart/2005/8/layout/vList2"/>
    <dgm:cxn modelId="{5C65D4D5-CF45-4CB3-AFEF-380BD19D082E}" type="presOf" srcId="{65180E24-76A7-4968-BB25-B7DA5A316C57}" destId="{1EAC8F19-FC89-43F2-B489-33A99BEF1BE4}" srcOrd="0" destOrd="0" presId="urn:microsoft.com/office/officeart/2005/8/layout/vList2"/>
    <dgm:cxn modelId="{FD9F4CC0-5EDE-439C-AA43-EF75AAAD5B68}" type="presParOf" srcId="{EBBCB6D5-80E7-49BB-9AF4-1C347E4FC536}" destId="{1EAC8F19-FC89-43F2-B489-33A99BEF1BE4}" srcOrd="0" destOrd="0" presId="urn:microsoft.com/office/officeart/2005/8/layout/vList2"/>
    <dgm:cxn modelId="{893BDB81-CE21-4B95-8A52-49DB7897CC88}" type="presParOf" srcId="{EBBCB6D5-80E7-49BB-9AF4-1C347E4FC536}" destId="{9A416BB4-0957-4BE6-9EF1-BA86B25EDA59}" srcOrd="1" destOrd="0" presId="urn:microsoft.com/office/officeart/2005/8/layout/vList2"/>
    <dgm:cxn modelId="{232ADEEB-5982-493F-8476-46C7DB46127A}" type="presParOf" srcId="{EBBCB6D5-80E7-49BB-9AF4-1C347E4FC536}" destId="{A7E3D0EA-D0B0-488E-8D78-59EECDCB4A84}" srcOrd="2" destOrd="0" presId="urn:microsoft.com/office/officeart/2005/8/layout/vList2"/>
    <dgm:cxn modelId="{5D38F3E3-A03A-4EF7-A905-90616B55EDCF}" type="presParOf" srcId="{EBBCB6D5-80E7-49BB-9AF4-1C347E4FC536}" destId="{0E34F3A8-D08E-455D-B02D-ED59285AE275}" srcOrd="3" destOrd="0" presId="urn:microsoft.com/office/officeart/2005/8/layout/vList2"/>
    <dgm:cxn modelId="{8E8B328D-0E41-430C-B72A-868C1A093ECC}" type="presParOf" srcId="{EBBCB6D5-80E7-49BB-9AF4-1C347E4FC536}" destId="{C4BC3617-571B-4ED6-B2B2-D84147740018}" srcOrd="4" destOrd="0" presId="urn:microsoft.com/office/officeart/2005/8/layout/vList2"/>
    <dgm:cxn modelId="{EA1FF93C-7D5D-4091-B5F7-A20D437E47BE}" type="presParOf" srcId="{EBBCB6D5-80E7-49BB-9AF4-1C347E4FC536}" destId="{2937AFAB-D088-4433-808B-09165CE506CE}" srcOrd="5" destOrd="0" presId="urn:microsoft.com/office/officeart/2005/8/layout/vList2"/>
    <dgm:cxn modelId="{6EF45597-3B1B-4846-8AD2-67B008EC316C}" type="presParOf" srcId="{EBBCB6D5-80E7-49BB-9AF4-1C347E4FC536}" destId="{0AC0EDAF-E49F-4CBD-8954-E0892133FEE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CD2500-A5B4-4CF7-88FE-670E71A05C8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D285733-E4D8-413F-A7E0-832EBC166C6A}">
      <dgm:prSet/>
      <dgm:spPr/>
      <dgm:t>
        <a:bodyPr/>
        <a:lstStyle/>
        <a:p>
          <a:r>
            <a:rPr lang="en-US" dirty="0"/>
            <a:t>310 Handguns</a:t>
          </a:r>
        </a:p>
      </dgm:t>
    </dgm:pt>
    <dgm:pt modelId="{673DD034-8CC9-429E-9E1F-FDD6AA39EDC5}" type="parTrans" cxnId="{D2F5B83F-56C8-470C-BA44-6D7ABA7F3C41}">
      <dgm:prSet/>
      <dgm:spPr/>
      <dgm:t>
        <a:bodyPr/>
        <a:lstStyle/>
        <a:p>
          <a:endParaRPr lang="en-US"/>
        </a:p>
      </dgm:t>
    </dgm:pt>
    <dgm:pt modelId="{819F781D-B9C5-4C09-A3E3-55DE609F72B3}" type="sibTrans" cxnId="{D2F5B83F-56C8-470C-BA44-6D7ABA7F3C41}">
      <dgm:prSet/>
      <dgm:spPr/>
      <dgm:t>
        <a:bodyPr/>
        <a:lstStyle/>
        <a:p>
          <a:endParaRPr lang="en-US"/>
        </a:p>
      </dgm:t>
    </dgm:pt>
    <dgm:pt modelId="{848DC781-E0A3-4078-9F7D-EC1B09BC2AE0}">
      <dgm:prSet/>
      <dgm:spPr/>
      <dgm:t>
        <a:bodyPr/>
        <a:lstStyle/>
        <a:p>
          <a:r>
            <a:rPr lang="en-US" dirty="0"/>
            <a:t>162 Long Guns:</a:t>
          </a:r>
        </a:p>
      </dgm:t>
    </dgm:pt>
    <dgm:pt modelId="{F40B104C-1304-41C6-9894-0244C93D673F}" type="parTrans" cxnId="{A5ECAA6E-A587-41B6-B5C1-7ADED60E3E9C}">
      <dgm:prSet/>
      <dgm:spPr/>
      <dgm:t>
        <a:bodyPr/>
        <a:lstStyle/>
        <a:p>
          <a:endParaRPr lang="en-US"/>
        </a:p>
      </dgm:t>
    </dgm:pt>
    <dgm:pt modelId="{007706EA-7B41-450D-932F-22238C9F35F0}" type="sibTrans" cxnId="{A5ECAA6E-A587-41B6-B5C1-7ADED60E3E9C}">
      <dgm:prSet/>
      <dgm:spPr/>
      <dgm:t>
        <a:bodyPr/>
        <a:lstStyle/>
        <a:p>
          <a:endParaRPr lang="en-US"/>
        </a:p>
      </dgm:t>
    </dgm:pt>
    <dgm:pt modelId="{48F5D9FA-F30A-4BBB-A4E2-F27D68F2CC7F}">
      <dgm:prSet/>
      <dgm:spPr/>
      <dgm:t>
        <a:bodyPr/>
        <a:lstStyle/>
        <a:p>
          <a:r>
            <a:rPr lang="en-US" dirty="0"/>
            <a:t>109 Rifles</a:t>
          </a:r>
        </a:p>
      </dgm:t>
    </dgm:pt>
    <dgm:pt modelId="{52EE2170-57F1-43B7-AD43-EE9D5CBECC45}" type="parTrans" cxnId="{1A0BB3C9-19FD-4E72-B4E9-2AEC16E0DB2C}">
      <dgm:prSet/>
      <dgm:spPr/>
      <dgm:t>
        <a:bodyPr/>
        <a:lstStyle/>
        <a:p>
          <a:endParaRPr lang="en-US"/>
        </a:p>
      </dgm:t>
    </dgm:pt>
    <dgm:pt modelId="{E98D43BC-F89B-4054-9EE3-B7E22A1067F2}" type="sibTrans" cxnId="{1A0BB3C9-19FD-4E72-B4E9-2AEC16E0DB2C}">
      <dgm:prSet/>
      <dgm:spPr/>
      <dgm:t>
        <a:bodyPr/>
        <a:lstStyle/>
        <a:p>
          <a:endParaRPr lang="en-US"/>
        </a:p>
      </dgm:t>
    </dgm:pt>
    <dgm:pt modelId="{14D6F8B3-BB35-427D-B179-26F71161D788}">
      <dgm:prSet/>
      <dgm:spPr/>
      <dgm:t>
        <a:bodyPr/>
        <a:lstStyle/>
        <a:p>
          <a:r>
            <a:rPr lang="en-US" dirty="0"/>
            <a:t>53 Shotguns</a:t>
          </a:r>
        </a:p>
      </dgm:t>
    </dgm:pt>
    <dgm:pt modelId="{976A5757-C671-42E9-8880-C96B94849C12}" type="parTrans" cxnId="{2EB52CDE-2E1B-4D4B-B4D4-0B803D14C2B7}">
      <dgm:prSet/>
      <dgm:spPr/>
      <dgm:t>
        <a:bodyPr/>
        <a:lstStyle/>
        <a:p>
          <a:endParaRPr lang="en-US"/>
        </a:p>
      </dgm:t>
    </dgm:pt>
    <dgm:pt modelId="{F4ECEC98-9A35-4DF7-BF68-3E1B4E1959C2}" type="sibTrans" cxnId="{2EB52CDE-2E1B-4D4B-B4D4-0B803D14C2B7}">
      <dgm:prSet/>
      <dgm:spPr/>
      <dgm:t>
        <a:bodyPr/>
        <a:lstStyle/>
        <a:p>
          <a:endParaRPr lang="en-US"/>
        </a:p>
      </dgm:t>
    </dgm:pt>
    <dgm:pt modelId="{5480A6CE-2590-4A36-80D9-F7C339E4AE26}">
      <dgm:prSet/>
      <dgm:spPr/>
      <dgm:t>
        <a:bodyPr/>
        <a:lstStyle/>
        <a:p>
          <a:r>
            <a:rPr lang="en-US" dirty="0"/>
            <a:t>34% Long Guns</a:t>
          </a:r>
        </a:p>
      </dgm:t>
    </dgm:pt>
    <dgm:pt modelId="{83FFFBD5-1F93-4248-871E-7398923B1604}" type="parTrans" cxnId="{ED286E10-1645-4A75-8CF3-3AD36B415684}">
      <dgm:prSet/>
      <dgm:spPr/>
      <dgm:t>
        <a:bodyPr/>
        <a:lstStyle/>
        <a:p>
          <a:endParaRPr lang="en-US"/>
        </a:p>
      </dgm:t>
    </dgm:pt>
    <dgm:pt modelId="{CBEF3368-44D3-415C-BAB7-C66AE5FC3DD9}" type="sibTrans" cxnId="{ED286E10-1645-4A75-8CF3-3AD36B415684}">
      <dgm:prSet/>
      <dgm:spPr/>
      <dgm:t>
        <a:bodyPr/>
        <a:lstStyle/>
        <a:p>
          <a:endParaRPr lang="en-US"/>
        </a:p>
      </dgm:t>
    </dgm:pt>
    <dgm:pt modelId="{17766935-654D-43DA-B170-B21BC900D336}">
      <dgm:prSet/>
      <dgm:spPr/>
      <dgm:t>
        <a:bodyPr/>
        <a:lstStyle/>
        <a:p>
          <a:r>
            <a:rPr lang="en-US" dirty="0"/>
            <a:t>66% Handguns</a:t>
          </a:r>
        </a:p>
      </dgm:t>
    </dgm:pt>
    <dgm:pt modelId="{4439DD65-7B99-433E-A8E1-29E92E67E200}" type="parTrans" cxnId="{4652271E-42E2-4170-8CBD-D2CB8F2D0AEE}">
      <dgm:prSet/>
      <dgm:spPr/>
      <dgm:t>
        <a:bodyPr/>
        <a:lstStyle/>
        <a:p>
          <a:endParaRPr lang="en-US"/>
        </a:p>
      </dgm:t>
    </dgm:pt>
    <dgm:pt modelId="{6BDE5872-3F1B-46D7-8592-095456C2AD39}" type="sibTrans" cxnId="{4652271E-42E2-4170-8CBD-D2CB8F2D0AEE}">
      <dgm:prSet/>
      <dgm:spPr/>
      <dgm:t>
        <a:bodyPr/>
        <a:lstStyle/>
        <a:p>
          <a:endParaRPr lang="en-US"/>
        </a:p>
      </dgm:t>
    </dgm:pt>
    <dgm:pt modelId="{A78127F3-7659-4242-A893-BAE9B7D9F9AB}" type="pres">
      <dgm:prSet presAssocID="{99CD2500-A5B4-4CF7-88FE-670E71A05C81}" presName="diagram" presStyleCnt="0">
        <dgm:presLayoutVars>
          <dgm:dir/>
          <dgm:resizeHandles val="exact"/>
        </dgm:presLayoutVars>
      </dgm:prSet>
      <dgm:spPr/>
    </dgm:pt>
    <dgm:pt modelId="{359F5C5D-0CCE-46D6-957A-0B52521FC500}" type="pres">
      <dgm:prSet presAssocID="{5480A6CE-2590-4A36-80D9-F7C339E4AE26}" presName="node" presStyleLbl="node1" presStyleIdx="0" presStyleCnt="6" custScaleX="73990" custScaleY="71613" custLinFactNeighborX="-12807" custLinFactNeighborY="-12550">
        <dgm:presLayoutVars>
          <dgm:bulletEnabled val="1"/>
        </dgm:presLayoutVars>
      </dgm:prSet>
      <dgm:spPr/>
    </dgm:pt>
    <dgm:pt modelId="{1D0537C7-ACA7-4C59-92C9-4037327B0637}" type="pres">
      <dgm:prSet presAssocID="{CBEF3368-44D3-415C-BAB7-C66AE5FC3DD9}" presName="sibTrans" presStyleCnt="0"/>
      <dgm:spPr/>
    </dgm:pt>
    <dgm:pt modelId="{7F46B296-CE56-4372-A0A4-8D8126A86B21}" type="pres">
      <dgm:prSet presAssocID="{17766935-654D-43DA-B170-B21BC900D336}" presName="node" presStyleLbl="node1" presStyleIdx="1" presStyleCnt="6" custLinFactY="2092" custLinFactNeighborX="-97015" custLinFactNeighborY="100000">
        <dgm:presLayoutVars>
          <dgm:bulletEnabled val="1"/>
        </dgm:presLayoutVars>
      </dgm:prSet>
      <dgm:spPr/>
    </dgm:pt>
    <dgm:pt modelId="{B7485A59-1204-4738-A5DF-D8304B10479F}" type="pres">
      <dgm:prSet presAssocID="{6BDE5872-3F1B-46D7-8592-095456C2AD39}" presName="sibTrans" presStyleCnt="0"/>
      <dgm:spPr/>
    </dgm:pt>
    <dgm:pt modelId="{CEB04B81-2807-438C-A513-527EDEDFBF6F}" type="pres">
      <dgm:prSet presAssocID="{4D285733-E4D8-413F-A7E0-832EBC166C6A}" presName="node" presStyleLbl="node1" presStyleIdx="2" presStyleCnt="6" custLinFactX="33609" custLinFactNeighborX="100000" custLinFactNeighborY="-13989">
        <dgm:presLayoutVars>
          <dgm:bulletEnabled val="1"/>
        </dgm:presLayoutVars>
      </dgm:prSet>
      <dgm:spPr/>
    </dgm:pt>
    <dgm:pt modelId="{D41A1E60-4162-44D3-BEDC-900F3316FCF2}" type="pres">
      <dgm:prSet presAssocID="{819F781D-B9C5-4C09-A3E3-55DE609F72B3}" presName="sibTrans" presStyleCnt="0"/>
      <dgm:spPr/>
    </dgm:pt>
    <dgm:pt modelId="{56C760A2-4668-4185-B4B5-3B616F506119}" type="pres">
      <dgm:prSet presAssocID="{848DC781-E0A3-4078-9F7D-EC1B09BC2AE0}" presName="node" presStyleLbl="node1" presStyleIdx="3" presStyleCnt="6" custScaleX="39898" custScaleY="65786" custLinFactY="-31784" custLinFactNeighborX="-8605" custLinFactNeighborY="-100000">
        <dgm:presLayoutVars>
          <dgm:bulletEnabled val="1"/>
        </dgm:presLayoutVars>
      </dgm:prSet>
      <dgm:spPr/>
    </dgm:pt>
    <dgm:pt modelId="{280F2517-4065-4322-AC16-CAC8F3C46319}" type="pres">
      <dgm:prSet presAssocID="{007706EA-7B41-450D-932F-22238C9F35F0}" presName="sibTrans" presStyleCnt="0"/>
      <dgm:spPr/>
    </dgm:pt>
    <dgm:pt modelId="{4F98FC8F-63E9-46E2-A691-6CDF3D319D94}" type="pres">
      <dgm:prSet presAssocID="{48F5D9FA-F30A-4BBB-A4E2-F27D68F2CC7F}" presName="node" presStyleLbl="node1" presStyleIdx="4" presStyleCnt="6" custScaleX="34426" custScaleY="71433" custLinFactY="-31951" custLinFactNeighborX="37837" custLinFactNeighborY="-100000">
        <dgm:presLayoutVars>
          <dgm:bulletEnabled val="1"/>
        </dgm:presLayoutVars>
      </dgm:prSet>
      <dgm:spPr/>
    </dgm:pt>
    <dgm:pt modelId="{1DE68654-A3B2-4B67-8841-FF01749B6AC0}" type="pres">
      <dgm:prSet presAssocID="{E98D43BC-F89B-4054-9EE3-B7E22A1067F2}" presName="sibTrans" presStyleCnt="0"/>
      <dgm:spPr/>
    </dgm:pt>
    <dgm:pt modelId="{CB5D74C7-E131-4154-8893-6BEAEC839316}" type="pres">
      <dgm:prSet presAssocID="{14D6F8B3-BB35-427D-B179-26F71161D788}" presName="node" presStyleLbl="node1" presStyleIdx="5" presStyleCnt="6" custScaleX="42471" custScaleY="72279" custLinFactY="-31951" custLinFactNeighborX="-54548" custLinFactNeighborY="-100000">
        <dgm:presLayoutVars>
          <dgm:bulletEnabled val="1"/>
        </dgm:presLayoutVars>
      </dgm:prSet>
      <dgm:spPr/>
    </dgm:pt>
  </dgm:ptLst>
  <dgm:cxnLst>
    <dgm:cxn modelId="{ED286E10-1645-4A75-8CF3-3AD36B415684}" srcId="{99CD2500-A5B4-4CF7-88FE-670E71A05C81}" destId="{5480A6CE-2590-4A36-80D9-F7C339E4AE26}" srcOrd="0" destOrd="0" parTransId="{83FFFBD5-1F93-4248-871E-7398923B1604}" sibTransId="{CBEF3368-44D3-415C-BAB7-C66AE5FC3DD9}"/>
    <dgm:cxn modelId="{453F971C-4AA5-4344-B0FD-998C942F33A1}" type="presOf" srcId="{99CD2500-A5B4-4CF7-88FE-670E71A05C81}" destId="{A78127F3-7659-4242-A893-BAE9B7D9F9AB}" srcOrd="0" destOrd="0" presId="urn:microsoft.com/office/officeart/2005/8/layout/default"/>
    <dgm:cxn modelId="{4652271E-42E2-4170-8CBD-D2CB8F2D0AEE}" srcId="{99CD2500-A5B4-4CF7-88FE-670E71A05C81}" destId="{17766935-654D-43DA-B170-B21BC900D336}" srcOrd="1" destOrd="0" parTransId="{4439DD65-7B99-433E-A8E1-29E92E67E200}" sibTransId="{6BDE5872-3F1B-46D7-8592-095456C2AD39}"/>
    <dgm:cxn modelId="{D2F5B83F-56C8-470C-BA44-6D7ABA7F3C41}" srcId="{99CD2500-A5B4-4CF7-88FE-670E71A05C81}" destId="{4D285733-E4D8-413F-A7E0-832EBC166C6A}" srcOrd="2" destOrd="0" parTransId="{673DD034-8CC9-429E-9E1F-FDD6AA39EDC5}" sibTransId="{819F781D-B9C5-4C09-A3E3-55DE609F72B3}"/>
    <dgm:cxn modelId="{B156555C-8981-4334-B83F-6E71831219AE}" type="presOf" srcId="{4D285733-E4D8-413F-A7E0-832EBC166C6A}" destId="{CEB04B81-2807-438C-A513-527EDEDFBF6F}" srcOrd="0" destOrd="0" presId="urn:microsoft.com/office/officeart/2005/8/layout/default"/>
    <dgm:cxn modelId="{1E989B5F-36E4-4796-9490-23E12A57F14C}" type="presOf" srcId="{48F5D9FA-F30A-4BBB-A4E2-F27D68F2CC7F}" destId="{4F98FC8F-63E9-46E2-A691-6CDF3D319D94}" srcOrd="0" destOrd="0" presId="urn:microsoft.com/office/officeart/2005/8/layout/default"/>
    <dgm:cxn modelId="{C649ED46-D399-4506-8F8A-B0A8F280B328}" type="presOf" srcId="{5480A6CE-2590-4A36-80D9-F7C339E4AE26}" destId="{359F5C5D-0CCE-46D6-957A-0B52521FC500}" srcOrd="0" destOrd="0" presId="urn:microsoft.com/office/officeart/2005/8/layout/default"/>
    <dgm:cxn modelId="{A5ECAA6E-A587-41B6-B5C1-7ADED60E3E9C}" srcId="{99CD2500-A5B4-4CF7-88FE-670E71A05C81}" destId="{848DC781-E0A3-4078-9F7D-EC1B09BC2AE0}" srcOrd="3" destOrd="0" parTransId="{F40B104C-1304-41C6-9894-0244C93D673F}" sibTransId="{007706EA-7B41-450D-932F-22238C9F35F0}"/>
    <dgm:cxn modelId="{A621536F-4814-4645-B841-50582525ACB5}" type="presOf" srcId="{848DC781-E0A3-4078-9F7D-EC1B09BC2AE0}" destId="{56C760A2-4668-4185-B4B5-3B616F506119}" srcOrd="0" destOrd="0" presId="urn:microsoft.com/office/officeart/2005/8/layout/default"/>
    <dgm:cxn modelId="{1A0BB3C9-19FD-4E72-B4E9-2AEC16E0DB2C}" srcId="{99CD2500-A5B4-4CF7-88FE-670E71A05C81}" destId="{48F5D9FA-F30A-4BBB-A4E2-F27D68F2CC7F}" srcOrd="4" destOrd="0" parTransId="{52EE2170-57F1-43B7-AD43-EE9D5CBECC45}" sibTransId="{E98D43BC-F89B-4054-9EE3-B7E22A1067F2}"/>
    <dgm:cxn modelId="{2EB52CDE-2E1B-4D4B-B4D4-0B803D14C2B7}" srcId="{99CD2500-A5B4-4CF7-88FE-670E71A05C81}" destId="{14D6F8B3-BB35-427D-B179-26F71161D788}" srcOrd="5" destOrd="0" parTransId="{976A5757-C671-42E9-8880-C96B94849C12}" sibTransId="{F4ECEC98-9A35-4DF7-BF68-3E1B4E1959C2}"/>
    <dgm:cxn modelId="{C4DBC8DE-EB35-410D-9C35-0FC346C02903}" type="presOf" srcId="{17766935-654D-43DA-B170-B21BC900D336}" destId="{7F46B296-CE56-4372-A0A4-8D8126A86B21}" srcOrd="0" destOrd="0" presId="urn:microsoft.com/office/officeart/2005/8/layout/default"/>
    <dgm:cxn modelId="{081534FD-79B0-4DE0-96E5-077CB8E68A67}" type="presOf" srcId="{14D6F8B3-BB35-427D-B179-26F71161D788}" destId="{CB5D74C7-E131-4154-8893-6BEAEC839316}" srcOrd="0" destOrd="0" presId="urn:microsoft.com/office/officeart/2005/8/layout/default"/>
    <dgm:cxn modelId="{45F10C8E-F82E-47AD-9B86-DF5D2CA0E6D2}" type="presParOf" srcId="{A78127F3-7659-4242-A893-BAE9B7D9F9AB}" destId="{359F5C5D-0CCE-46D6-957A-0B52521FC500}" srcOrd="0" destOrd="0" presId="urn:microsoft.com/office/officeart/2005/8/layout/default"/>
    <dgm:cxn modelId="{4F6A7918-C30A-4C77-BB98-B2E6147469A9}" type="presParOf" srcId="{A78127F3-7659-4242-A893-BAE9B7D9F9AB}" destId="{1D0537C7-ACA7-4C59-92C9-4037327B0637}" srcOrd="1" destOrd="0" presId="urn:microsoft.com/office/officeart/2005/8/layout/default"/>
    <dgm:cxn modelId="{9FF12F6A-C9D4-400C-ABDD-3E05E86F5D88}" type="presParOf" srcId="{A78127F3-7659-4242-A893-BAE9B7D9F9AB}" destId="{7F46B296-CE56-4372-A0A4-8D8126A86B21}" srcOrd="2" destOrd="0" presId="urn:microsoft.com/office/officeart/2005/8/layout/default"/>
    <dgm:cxn modelId="{49ADC350-A6BF-4EB8-BA52-87630942BC18}" type="presParOf" srcId="{A78127F3-7659-4242-A893-BAE9B7D9F9AB}" destId="{B7485A59-1204-4738-A5DF-D8304B10479F}" srcOrd="3" destOrd="0" presId="urn:microsoft.com/office/officeart/2005/8/layout/default"/>
    <dgm:cxn modelId="{677E2CFB-8EF8-4328-93CA-29E9D53EF4A5}" type="presParOf" srcId="{A78127F3-7659-4242-A893-BAE9B7D9F9AB}" destId="{CEB04B81-2807-438C-A513-527EDEDFBF6F}" srcOrd="4" destOrd="0" presId="urn:microsoft.com/office/officeart/2005/8/layout/default"/>
    <dgm:cxn modelId="{3DD25DAC-6343-4C37-B12E-027073124332}" type="presParOf" srcId="{A78127F3-7659-4242-A893-BAE9B7D9F9AB}" destId="{D41A1E60-4162-44D3-BEDC-900F3316FCF2}" srcOrd="5" destOrd="0" presId="urn:microsoft.com/office/officeart/2005/8/layout/default"/>
    <dgm:cxn modelId="{86B666B2-F028-438A-8E25-5BCE2E384397}" type="presParOf" srcId="{A78127F3-7659-4242-A893-BAE9B7D9F9AB}" destId="{56C760A2-4668-4185-B4B5-3B616F506119}" srcOrd="6" destOrd="0" presId="urn:microsoft.com/office/officeart/2005/8/layout/default"/>
    <dgm:cxn modelId="{07C51D18-5634-4424-BBF5-638497EC3F9F}" type="presParOf" srcId="{A78127F3-7659-4242-A893-BAE9B7D9F9AB}" destId="{280F2517-4065-4322-AC16-CAC8F3C46319}" srcOrd="7" destOrd="0" presId="urn:microsoft.com/office/officeart/2005/8/layout/default"/>
    <dgm:cxn modelId="{BE83C83A-1B9F-488F-B9DC-931CE4E66275}" type="presParOf" srcId="{A78127F3-7659-4242-A893-BAE9B7D9F9AB}" destId="{4F98FC8F-63E9-46E2-A691-6CDF3D319D94}" srcOrd="8" destOrd="0" presId="urn:microsoft.com/office/officeart/2005/8/layout/default"/>
    <dgm:cxn modelId="{4F466063-B09D-47D8-99CA-23A330C203C9}" type="presParOf" srcId="{A78127F3-7659-4242-A893-BAE9B7D9F9AB}" destId="{1DE68654-A3B2-4B67-8841-FF01749B6AC0}" srcOrd="9" destOrd="0" presId="urn:microsoft.com/office/officeart/2005/8/layout/default"/>
    <dgm:cxn modelId="{5C511890-CB59-4CD1-BBE3-5E9F55DB43CD}" type="presParOf" srcId="{A78127F3-7659-4242-A893-BAE9B7D9F9AB}" destId="{CB5D74C7-E131-4154-8893-6BEAEC83931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C8F19-FC89-43F2-B489-33A99BEF1BE4}">
      <dsp:nvSpPr>
        <dsp:cNvPr id="0" name=""/>
        <dsp:cNvSpPr/>
      </dsp:nvSpPr>
      <dsp:spPr>
        <a:xfrm>
          <a:off x="0" y="39265"/>
          <a:ext cx="5102662" cy="10553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400+ Events</a:t>
          </a:r>
        </a:p>
      </dsp:txBody>
      <dsp:txXfrm>
        <a:off x="51517" y="90782"/>
        <a:ext cx="4999628" cy="952306"/>
      </dsp:txXfrm>
    </dsp:sp>
    <dsp:sp modelId="{A7E3D0EA-D0B0-488E-8D78-59EECDCB4A84}">
      <dsp:nvSpPr>
        <dsp:cNvPr id="0" name=""/>
        <dsp:cNvSpPr/>
      </dsp:nvSpPr>
      <dsp:spPr>
        <a:xfrm>
          <a:off x="0" y="1212685"/>
          <a:ext cx="5102662" cy="105534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-3100  Casualties</a:t>
          </a:r>
        </a:p>
      </dsp:txBody>
      <dsp:txXfrm>
        <a:off x="51517" y="1264202"/>
        <a:ext cx="4999628" cy="952306"/>
      </dsp:txXfrm>
    </dsp:sp>
    <dsp:sp modelId="{C4BC3617-571B-4ED6-B2B2-D84147740018}">
      <dsp:nvSpPr>
        <dsp:cNvPr id="0" name=""/>
        <dsp:cNvSpPr/>
      </dsp:nvSpPr>
      <dsp:spPr>
        <a:xfrm>
          <a:off x="0" y="2386105"/>
          <a:ext cx="5102662" cy="105534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1120+ Killed</a:t>
          </a:r>
        </a:p>
      </dsp:txBody>
      <dsp:txXfrm>
        <a:off x="51517" y="2437622"/>
        <a:ext cx="4999628" cy="952306"/>
      </dsp:txXfrm>
    </dsp:sp>
    <dsp:sp modelId="{0AC0EDAF-E49F-4CBD-8954-E0892133FEE6}">
      <dsp:nvSpPr>
        <dsp:cNvPr id="0" name=""/>
        <dsp:cNvSpPr/>
      </dsp:nvSpPr>
      <dsp:spPr>
        <a:xfrm>
          <a:off x="0" y="3559525"/>
          <a:ext cx="5102662" cy="10553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1960+ Wounded</a:t>
          </a:r>
        </a:p>
      </dsp:txBody>
      <dsp:txXfrm>
        <a:off x="51517" y="3611042"/>
        <a:ext cx="4999628" cy="952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F5C5D-0CCE-46D6-957A-0B52521FC500}">
      <dsp:nvSpPr>
        <dsp:cNvPr id="0" name=""/>
        <dsp:cNvSpPr/>
      </dsp:nvSpPr>
      <dsp:spPr>
        <a:xfrm>
          <a:off x="535305" y="214367"/>
          <a:ext cx="2115736" cy="12286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34% Long Guns</a:t>
          </a:r>
        </a:p>
      </dsp:txBody>
      <dsp:txXfrm>
        <a:off x="535305" y="214367"/>
        <a:ext cx="2115736" cy="1228660"/>
      </dsp:txXfrm>
    </dsp:sp>
    <dsp:sp modelId="{7F46B296-CE56-4372-A0A4-8D8126A86B21}">
      <dsp:nvSpPr>
        <dsp:cNvPr id="0" name=""/>
        <dsp:cNvSpPr/>
      </dsp:nvSpPr>
      <dsp:spPr>
        <a:xfrm>
          <a:off x="529071" y="1937756"/>
          <a:ext cx="2859490" cy="1715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66% Handguns</a:t>
          </a:r>
        </a:p>
      </dsp:txBody>
      <dsp:txXfrm>
        <a:off x="529071" y="1937756"/>
        <a:ext cx="2859490" cy="1715694"/>
      </dsp:txXfrm>
    </dsp:sp>
    <dsp:sp modelId="{CEB04B81-2807-438C-A513-527EDEDFBF6F}">
      <dsp:nvSpPr>
        <dsp:cNvPr id="0" name=""/>
        <dsp:cNvSpPr/>
      </dsp:nvSpPr>
      <dsp:spPr>
        <a:xfrm>
          <a:off x="3824105" y="1947805"/>
          <a:ext cx="2859490" cy="1715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310 Handguns</a:t>
          </a:r>
        </a:p>
      </dsp:txBody>
      <dsp:txXfrm>
        <a:off x="3824105" y="1947805"/>
        <a:ext cx="2859490" cy="1715694"/>
      </dsp:txXfrm>
    </dsp:sp>
    <dsp:sp modelId="{56C760A2-4668-4185-B4B5-3B616F506119}">
      <dsp:nvSpPr>
        <dsp:cNvPr id="0" name=""/>
        <dsp:cNvSpPr/>
      </dsp:nvSpPr>
      <dsp:spPr>
        <a:xfrm>
          <a:off x="2902949" y="220306"/>
          <a:ext cx="1140879" cy="11286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162 Long Guns:</a:t>
          </a:r>
        </a:p>
      </dsp:txBody>
      <dsp:txXfrm>
        <a:off x="2902949" y="220306"/>
        <a:ext cx="1140879" cy="1128686"/>
      </dsp:txXfrm>
    </dsp:sp>
    <dsp:sp modelId="{4F98FC8F-63E9-46E2-A691-6CDF3D319D94}">
      <dsp:nvSpPr>
        <dsp:cNvPr id="0" name=""/>
        <dsp:cNvSpPr/>
      </dsp:nvSpPr>
      <dsp:spPr>
        <a:xfrm>
          <a:off x="5657782" y="168999"/>
          <a:ext cx="984408" cy="12255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109 Rifles</a:t>
          </a:r>
        </a:p>
      </dsp:txBody>
      <dsp:txXfrm>
        <a:off x="5657782" y="168999"/>
        <a:ext cx="984408" cy="1225571"/>
      </dsp:txXfrm>
    </dsp:sp>
    <dsp:sp modelId="{CB5D74C7-E131-4154-8893-6BEAEC839316}">
      <dsp:nvSpPr>
        <dsp:cNvPr id="0" name=""/>
        <dsp:cNvSpPr/>
      </dsp:nvSpPr>
      <dsp:spPr>
        <a:xfrm>
          <a:off x="4286399" y="161741"/>
          <a:ext cx="1214454" cy="12400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53 Shotguns</a:t>
          </a:r>
        </a:p>
      </dsp:txBody>
      <dsp:txXfrm>
        <a:off x="4286399" y="161741"/>
        <a:ext cx="1214454" cy="12400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07C7-5F3C-423A-B893-C59B5CCBCD75}" type="datetimeFigureOut">
              <a:rPr lang="en-US" smtClean="0"/>
              <a:t>11/30/2022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50B7F-3EA2-4B01-B0D7-541FE8C86CE5}" type="slidenum">
              <a:rPr lang="en-US" smtClean="0"/>
              <a:t>‹#›</a:t>
            </a:fld>
            <a:endParaRPr lang="en-US" dirty="0"/>
          </a:p>
        </p:txBody>
      </p:sp>
    </p:spTree>
    <p:extLst>
      <p:ext uri="{BB962C8B-B14F-4D97-AF65-F5344CB8AC3E}">
        <p14:creationId xmlns:p14="http://schemas.microsoft.com/office/powerpoint/2010/main" val="77488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Amboy,_Washington,_United_States_Post_Office,_March_2020.jp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Hour Presentation Intro Yourself</a:t>
            </a:r>
          </a:p>
          <a:p>
            <a:pPr marL="171450" indent="-171450">
              <a:buFont typeface="Arial" panose="020B0604020202020204" pitchFamily="34" charset="0"/>
              <a:buChar char="•"/>
            </a:pPr>
            <a:r>
              <a:rPr lang="en-US" dirty="0"/>
              <a:t>Can we go over every scenario you may face with an active shooter in 2 hours?</a:t>
            </a:r>
          </a:p>
          <a:p>
            <a:pPr marL="171450" indent="-171450">
              <a:buFont typeface="Arial" panose="020B0604020202020204" pitchFamily="34" charset="0"/>
              <a:buChar char="•"/>
            </a:pPr>
            <a:r>
              <a:rPr lang="en-US" dirty="0"/>
              <a:t>Can’t  do that in 2 hours, 2 weeks, or 2 month.</a:t>
            </a:r>
          </a:p>
          <a:p>
            <a:pPr marL="171450" indent="-171450">
              <a:buFont typeface="Arial" panose="020B0604020202020204" pitchFamily="34" charset="0"/>
              <a:buChar char="•"/>
            </a:pPr>
            <a:r>
              <a:rPr lang="en-US" dirty="0"/>
              <a:t>Every situation will be different, but what I am going to do today is plant a seed in your head.</a:t>
            </a:r>
          </a:p>
          <a:p>
            <a:pPr marL="171450" indent="-171450">
              <a:buFont typeface="Arial" panose="020B0604020202020204" pitchFamily="34" charset="0"/>
              <a:buChar char="•"/>
            </a:pPr>
            <a:r>
              <a:rPr lang="en-US" dirty="0"/>
              <a:t>If you water that seed and nourish it…</a:t>
            </a:r>
          </a:p>
          <a:p>
            <a:pPr marL="0" indent="0">
              <a:buFont typeface="Arial" panose="020B0604020202020204" pitchFamily="34" charset="0"/>
              <a:buNone/>
            </a:pPr>
            <a:r>
              <a:rPr lang="en-US" dirty="0"/>
              <a:t>---NO GUARANTEES</a:t>
            </a:r>
          </a:p>
        </p:txBody>
      </p:sp>
      <p:sp>
        <p:nvSpPr>
          <p:cNvPr id="4" name="Slide Number Placeholder 3"/>
          <p:cNvSpPr>
            <a:spLocks noGrp="1"/>
          </p:cNvSpPr>
          <p:nvPr>
            <p:ph type="sldNum" sz="quarter" idx="5"/>
          </p:nvPr>
        </p:nvSpPr>
        <p:spPr/>
        <p:txBody>
          <a:bodyPr/>
          <a:lstStyle/>
          <a:p>
            <a:fld id="{C8250B7F-3EA2-4B01-B0D7-541FE8C86CE5}" type="slidenum">
              <a:rPr lang="en-US" smtClean="0"/>
              <a:t>1</a:t>
            </a:fld>
            <a:endParaRPr lang="en-US" dirty="0"/>
          </a:p>
        </p:txBody>
      </p:sp>
    </p:spTree>
    <p:extLst>
      <p:ext uri="{BB962C8B-B14F-4D97-AF65-F5344CB8AC3E}">
        <p14:creationId xmlns:p14="http://schemas.microsoft.com/office/powerpoint/2010/main" val="387061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 is shocked/news coverage</a:t>
            </a:r>
          </a:p>
          <a:p>
            <a:r>
              <a:rPr lang="en-US" dirty="0"/>
              <a:t>*Let’s call this an active shooter since they were shooting throughout the school</a:t>
            </a:r>
          </a:p>
          <a:p>
            <a:r>
              <a:rPr lang="en-US" dirty="0"/>
              <a:t>*Wanted to define it but not just on one event</a:t>
            </a:r>
          </a:p>
          <a:p>
            <a:r>
              <a:rPr lang="en-US" dirty="0"/>
              <a:t>*History……</a:t>
            </a:r>
          </a:p>
          <a:p>
            <a:r>
              <a:rPr lang="en-US" dirty="0"/>
              <a:t>*They knew there were more events, so they went all the way back to 1966 </a:t>
            </a:r>
          </a:p>
        </p:txBody>
      </p:sp>
      <p:sp>
        <p:nvSpPr>
          <p:cNvPr id="4" name="Slide Number Placeholder 3"/>
          <p:cNvSpPr>
            <a:spLocks noGrp="1"/>
          </p:cNvSpPr>
          <p:nvPr>
            <p:ph type="sldNum" sz="quarter" idx="5"/>
          </p:nvPr>
        </p:nvSpPr>
        <p:spPr/>
        <p:txBody>
          <a:bodyPr/>
          <a:lstStyle/>
          <a:p>
            <a:fld id="{C8250B7F-3EA2-4B01-B0D7-541FE8C86CE5}" type="slidenum">
              <a:rPr lang="en-US" smtClean="0"/>
              <a:t>14</a:t>
            </a:fld>
            <a:endParaRPr lang="en-US" dirty="0"/>
          </a:p>
        </p:txBody>
      </p:sp>
    </p:spTree>
    <p:extLst>
      <p:ext uri="{BB962C8B-B14F-4D97-AF65-F5344CB8AC3E}">
        <p14:creationId xmlns:p14="http://schemas.microsoft.com/office/powerpoint/2010/main" val="374644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dirty="0">
                <a:latin typeface="Arial Black"/>
                <a:ea typeface="Arial Black"/>
                <a:cs typeface="Arial Black"/>
                <a:sym typeface="Arial Black"/>
              </a:rPr>
              <a:t>Pulse nightclub attack where an Islam-inspired terrorist attacked and killed 49 people. The shooter was connected to this nightclub in that he frequented the business as a patron. </a:t>
            </a:r>
          </a:p>
          <a:p>
            <a:pPr lvl="0">
              <a:spcBef>
                <a:spcPts val="0"/>
              </a:spcBef>
              <a:buNone/>
            </a:pPr>
            <a:endParaRPr dirty="0">
              <a:latin typeface="Arial Black"/>
              <a:ea typeface="Arial Black"/>
              <a:cs typeface="Arial Black"/>
              <a:sym typeface="Arial Black"/>
            </a:endParaRPr>
          </a:p>
          <a:p>
            <a:pPr lvl="0">
              <a:spcBef>
                <a:spcPts val="0"/>
              </a:spcBef>
              <a:buNone/>
            </a:pPr>
            <a:r>
              <a:rPr lang="en-US" dirty="0">
                <a:latin typeface="Arial Black"/>
                <a:ea typeface="Arial Black"/>
                <a:cs typeface="Arial Black"/>
                <a:sym typeface="Arial Black"/>
              </a:rPr>
              <a:t>  </a:t>
            </a:r>
          </a:p>
          <a:p>
            <a:pPr lvl="0">
              <a:spcBef>
                <a:spcPts val="0"/>
              </a:spcBef>
              <a:buNone/>
            </a:pPr>
            <a:endParaRPr dirty="0"/>
          </a:p>
        </p:txBody>
      </p:sp>
      <p:sp>
        <p:nvSpPr>
          <p:cNvPr id="516" name="Shape 516"/>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15</a:t>
            </a:fld>
            <a:endParaRPr lang="en-US" dirty="0"/>
          </a:p>
        </p:txBody>
      </p:sp>
    </p:spTree>
    <p:extLst>
      <p:ext uri="{BB962C8B-B14F-4D97-AF65-F5344CB8AC3E}">
        <p14:creationId xmlns:p14="http://schemas.microsoft.com/office/powerpoint/2010/main" val="3588351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b="1" dirty="0">
                <a:latin typeface="Arial Black"/>
                <a:ea typeface="Arial Black"/>
                <a:cs typeface="Arial Black"/>
                <a:sym typeface="Arial Black"/>
              </a:rPr>
              <a:t>Individual attacked concert goers from an elevated position at the Mandalay Bay Hotel killing 59 making this the highest Active Shooter mass casualty incident since 9-11 in the United States. Stress the use of Avoid, Deny &amp; Defend. Since they were in an open-air environment can they deny bullets from hitting them by seeking hard cover.  Explain hard cover to people you are lecturing.   </a:t>
            </a:r>
          </a:p>
          <a:p>
            <a:pPr lvl="0">
              <a:spcBef>
                <a:spcPts val="0"/>
              </a:spcBef>
              <a:buNone/>
            </a:pPr>
            <a:endParaRPr b="1" dirty="0"/>
          </a:p>
          <a:p>
            <a:pPr lvl="0">
              <a:spcBef>
                <a:spcPts val="0"/>
              </a:spcBef>
              <a:buNone/>
            </a:pPr>
            <a:endParaRPr dirty="0"/>
          </a:p>
        </p:txBody>
      </p:sp>
      <p:sp>
        <p:nvSpPr>
          <p:cNvPr id="532" name="Shape 532"/>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16</a:t>
            </a:fld>
            <a:endParaRPr lang="en-US" dirty="0"/>
          </a:p>
        </p:txBody>
      </p:sp>
    </p:spTree>
    <p:extLst>
      <p:ext uri="{BB962C8B-B14F-4D97-AF65-F5344CB8AC3E}">
        <p14:creationId xmlns:p14="http://schemas.microsoft.com/office/powerpoint/2010/main" val="158454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1" name="Shape 581"/>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Image credit:  http://www.markstivers.com/wordpress/?p=300</a:t>
            </a:r>
          </a:p>
          <a:p>
            <a:pPr marL="0" marR="0" lvl="0"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Many people do not admit that there is a disaster, or they underestimate the severity of the disaster.  People delay taking action and this delay costs lives.</a:t>
            </a:r>
          </a:p>
          <a:p>
            <a:pPr marL="0" marR="0" lvl="0"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In the World Trade Center, people called others to check with them, logged off of their computers, and packed up their things before beginning to evacuate.</a:t>
            </a:r>
          </a:p>
          <a:p>
            <a:pPr marL="0" marR="0" lvl="0"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So why do people do it?</a:t>
            </a:r>
          </a:p>
          <a:p>
            <a:pPr marL="0" marR="0" lvl="0"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Normalcy Bias – The brain is lazy.  It wants things to fit into existing plans. It tries to define a disaster as something else that we are already familiar with.  For example, in active shooter attacks, many people describe hearing the shots, but attribute it to fireworks.  This is because the brain is more easily able to process someone shooting off fireworks than someone shooting or murdering people.  </a:t>
            </a:r>
          </a:p>
          <a:p>
            <a:pPr marL="0" marR="0" lvl="0"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Social Proof – We are social animals.  We look to each other for clues about how to behave.  This is especially the case when a situation is new or ambiguous.  Consider any time you might have been at a large, formal dinner party.  There are many different plates, glasses, and silverware for each person.  If you are unsure about which utensil to use, a very easy way to determine the appropriate response is to watch others around you to see what they are using … and then do the same.  This is important because a few people doing the right things can save many.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82" name="Shape 582"/>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0254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3" name="Shape 603"/>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Click to bring up Human Brain – it is</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Reflective</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Thinking brain</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Flexible</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Rational</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Slow</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You have to think about it</a:t>
            </a:r>
          </a:p>
          <a:p>
            <a:pPr marL="0" marR="0" lvl="0" indent="0" algn="l" rtl="0">
              <a:spcBef>
                <a:spcPts val="0"/>
              </a:spcBef>
              <a:buSzPct val="25000"/>
              <a:buNone/>
            </a:pPr>
            <a:endParaRPr sz="1200"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Click again - Lizard Brain</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Reflexive</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Reacting Brain</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Fixed</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Emotional</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Fast</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It just happens</a:t>
            </a: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 </a:t>
            </a:r>
          </a:p>
        </p:txBody>
      </p:sp>
      <p:sp>
        <p:nvSpPr>
          <p:cNvPr id="604" name="Shape 604"/>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9606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talking about non-traditional exits</a:t>
            </a:r>
          </a:p>
          <a:p>
            <a:pPr marL="171450" indent="-171450">
              <a:buFont typeface="Arial" panose="020B0604020202020204" pitchFamily="34" charset="0"/>
              <a:buChar char="•"/>
            </a:pPr>
            <a:r>
              <a:rPr lang="en-US" dirty="0"/>
              <a:t>The ceiling is a non-traditional exit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22</a:t>
            </a:fld>
            <a:endParaRPr lang="en-US" dirty="0"/>
          </a:p>
        </p:txBody>
      </p:sp>
    </p:spTree>
    <p:extLst>
      <p:ext uri="{BB962C8B-B14F-4D97-AF65-F5344CB8AC3E}">
        <p14:creationId xmlns:p14="http://schemas.microsoft.com/office/powerpoint/2010/main" val="871054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talking about non traditional exits</a:t>
            </a:r>
          </a:p>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23</a:t>
            </a:fld>
            <a:endParaRPr lang="en-US" dirty="0"/>
          </a:p>
        </p:txBody>
      </p:sp>
    </p:spTree>
    <p:extLst>
      <p:ext uri="{BB962C8B-B14F-4D97-AF65-F5344CB8AC3E}">
        <p14:creationId xmlns:p14="http://schemas.microsoft.com/office/powerpoint/2010/main" val="312714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if I try to conceal my body behind this chair, am I any safer…</a:t>
            </a:r>
          </a:p>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24</a:t>
            </a:fld>
            <a:endParaRPr lang="en-US" dirty="0"/>
          </a:p>
        </p:txBody>
      </p:sp>
    </p:spTree>
    <p:extLst>
      <p:ext uri="{BB962C8B-B14F-4D97-AF65-F5344CB8AC3E}">
        <p14:creationId xmlns:p14="http://schemas.microsoft.com/office/powerpoint/2010/main" val="142666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and Distance</a:t>
            </a:r>
          </a:p>
        </p:txBody>
      </p:sp>
      <p:sp>
        <p:nvSpPr>
          <p:cNvPr id="4" name="Slide Number Placeholder 3"/>
          <p:cNvSpPr>
            <a:spLocks noGrp="1"/>
          </p:cNvSpPr>
          <p:nvPr>
            <p:ph type="sldNum" sz="quarter" idx="5"/>
          </p:nvPr>
        </p:nvSpPr>
        <p:spPr/>
        <p:txBody>
          <a:bodyPr/>
          <a:lstStyle/>
          <a:p>
            <a:fld id="{C8250B7F-3EA2-4B01-B0D7-541FE8C86CE5}" type="slidenum">
              <a:rPr lang="en-US" smtClean="0"/>
              <a:t>25</a:t>
            </a:fld>
            <a:endParaRPr lang="en-US" dirty="0"/>
          </a:p>
        </p:txBody>
      </p:sp>
    </p:spTree>
    <p:extLst>
      <p:ext uri="{BB962C8B-B14F-4D97-AF65-F5344CB8AC3E}">
        <p14:creationId xmlns:p14="http://schemas.microsoft.com/office/powerpoint/2010/main" val="93019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26</a:t>
            </a:fld>
            <a:endParaRPr lang="en-US" dirty="0"/>
          </a:p>
        </p:txBody>
      </p:sp>
    </p:spTree>
    <p:extLst>
      <p:ext uri="{BB962C8B-B14F-4D97-AF65-F5344CB8AC3E}">
        <p14:creationId xmlns:p14="http://schemas.microsoft.com/office/powerpoint/2010/main" val="3994986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Let’s take a look at some of the research into active shooter events.</a:t>
            </a:r>
          </a:p>
        </p:txBody>
      </p:sp>
      <p:sp>
        <p:nvSpPr>
          <p:cNvPr id="239" name="Shape 239"/>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149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http://wfae.org/post/should-teachers-train-fight-shooters</a:t>
            </a:r>
          </a:p>
          <a:p>
            <a:endParaRPr lang="en-US" dirty="0"/>
          </a:p>
          <a:p>
            <a:r>
              <a:rPr lang="en-US" dirty="0"/>
              <a:t>Inward</a:t>
            </a:r>
            <a:r>
              <a:rPr lang="en-US" baseline="0" dirty="0"/>
              <a:t> opening doors are much easier to barricade than outward opening doors. It helps to notice and keep mind of that when you enter any public building.</a:t>
            </a:r>
            <a:endParaRPr lang="en-US" dirty="0"/>
          </a:p>
        </p:txBody>
      </p:sp>
      <p:sp>
        <p:nvSpPr>
          <p:cNvPr id="4" name="Slide Number Placeholder 3"/>
          <p:cNvSpPr>
            <a:spLocks noGrp="1"/>
          </p:cNvSpPr>
          <p:nvPr>
            <p:ph type="sldNum" sz="quarter" idx="10"/>
          </p:nvPr>
        </p:nvSpPr>
        <p:spPr/>
        <p:txBody>
          <a:bodyPr/>
          <a:lstStyle/>
          <a:p>
            <a:fld id="{35F184BD-1E59-44B7-A91B-6D5AFBF77160}" type="slidenum">
              <a:rPr lang="en-US" smtClean="0"/>
              <a:t>32</a:t>
            </a:fld>
            <a:endParaRPr lang="en-US" dirty="0"/>
          </a:p>
        </p:txBody>
      </p:sp>
    </p:spTree>
    <p:extLst>
      <p:ext uri="{BB962C8B-B14F-4D97-AF65-F5344CB8AC3E}">
        <p14:creationId xmlns:p14="http://schemas.microsoft.com/office/powerpoint/2010/main" val="1080458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Texas State University – Advanced Law Enforcement Rapid Response Training Center</a:t>
            </a:r>
          </a:p>
          <a:p>
            <a:endParaRPr lang="en-US" dirty="0"/>
          </a:p>
          <a:p>
            <a:r>
              <a:rPr lang="en-US" dirty="0"/>
              <a:t>These are some alternatives to barricading for</a:t>
            </a:r>
            <a:r>
              <a:rPr lang="en-US" baseline="0" dirty="0"/>
              <a:t> outward opening doors. Using desks and chairs is still a valid alternative. Even if the shooter opens the door, he will still have to remove the obstacles to enter. This will provide you with a little bit of time and can create a vulnerable moment for the shooter to be open to attack.</a:t>
            </a:r>
            <a:endParaRPr lang="en-US" dirty="0"/>
          </a:p>
        </p:txBody>
      </p:sp>
      <p:sp>
        <p:nvSpPr>
          <p:cNvPr id="4" name="Slide Number Placeholder 3"/>
          <p:cNvSpPr>
            <a:spLocks noGrp="1"/>
          </p:cNvSpPr>
          <p:nvPr>
            <p:ph type="sldNum" sz="quarter" idx="10"/>
          </p:nvPr>
        </p:nvSpPr>
        <p:spPr/>
        <p:txBody>
          <a:bodyPr/>
          <a:lstStyle/>
          <a:p>
            <a:fld id="{D625EECE-2E50-4589-AE12-81B3A62441BC}" type="slidenum">
              <a:rPr lang="en-US" smtClean="0"/>
              <a:pPr/>
              <a:t>33</a:t>
            </a:fld>
            <a:endParaRPr lang="en-US" dirty="0"/>
          </a:p>
        </p:txBody>
      </p:sp>
    </p:spTree>
    <p:extLst>
      <p:ext uri="{BB962C8B-B14F-4D97-AF65-F5344CB8AC3E}">
        <p14:creationId xmlns:p14="http://schemas.microsoft.com/office/powerpoint/2010/main" val="2647490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Shape 868"/>
          <p:cNvSpPr>
            <a:spLocks noGrp="1" noRot="1" noChangeAspect="1"/>
          </p:cNvSpPr>
          <p:nvPr>
            <p:ph type="sldImg" idx="2"/>
          </p:nvPr>
        </p:nvSpPr>
        <p:spPr>
          <a:xfrm>
            <a:off x="357188" y="674688"/>
            <a:ext cx="5994400" cy="33734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9" name="Shape 869"/>
          <p:cNvSpPr txBox="1">
            <a:spLocks noGrp="1"/>
          </p:cNvSpPr>
          <p:nvPr>
            <p:ph type="body" idx="1"/>
          </p:nvPr>
        </p:nvSpPr>
        <p:spPr>
          <a:xfrm>
            <a:off x="685800" y="4400550"/>
            <a:ext cx="5486283" cy="3600590"/>
          </a:xfrm>
          <a:prstGeom prst="rect">
            <a:avLst/>
          </a:prstGeom>
          <a:noFill/>
          <a:ln>
            <a:noFill/>
          </a:ln>
        </p:spPr>
        <p:txBody>
          <a:bodyPr wrap="square" lIns="91433" tIns="45704" rIns="91433" bIns="45704" anchor="t" anchorCtr="0">
            <a:noAutofit/>
          </a:bodyPr>
          <a:lstStyle/>
          <a:p>
            <a:pPr>
              <a:buSzPct val="25000"/>
            </a:pPr>
            <a:r>
              <a:rPr lang="en-US" dirty="0">
                <a:latin typeface="Arial Black"/>
                <a:ea typeface="Arial Black"/>
                <a:cs typeface="Arial Black"/>
                <a:sym typeface="Arial Black"/>
              </a:rPr>
              <a:t>This gentlemen looks for alternatives by grabbing what</a:t>
            </a:r>
            <a:r>
              <a:rPr lang="en-US" baseline="0" dirty="0">
                <a:latin typeface="Arial Black"/>
                <a:ea typeface="Arial Black"/>
                <a:cs typeface="Arial Black"/>
                <a:sym typeface="Arial Black"/>
              </a:rPr>
              <a:t> appears to be a bottle of wine in preparation to defend himself he later determines that avoidance is the better option and runs down an aisle and escapes out the back of the store.  In contrast, watch the lady in the blue shirt.  As we saw earlier with Kristina Anderson, using the “playing dead” approach is a flawed tactic.</a:t>
            </a:r>
          </a:p>
          <a:p>
            <a:pPr>
              <a:buSzPct val="25000"/>
            </a:pPr>
            <a:endParaRPr lang="en-US" baseline="0" dirty="0">
              <a:latin typeface="Arial Black"/>
              <a:ea typeface="Arial Black"/>
              <a:cs typeface="Arial Black"/>
              <a:sym typeface="Arial Black"/>
            </a:endParaRPr>
          </a:p>
          <a:p>
            <a:pPr>
              <a:buSzPct val="25000"/>
            </a:pPr>
            <a:r>
              <a:rPr lang="en-US" baseline="0" dirty="0">
                <a:latin typeface="Arial Black"/>
                <a:ea typeface="Arial Black"/>
                <a:cs typeface="Arial Black"/>
                <a:sym typeface="Arial Black"/>
              </a:rPr>
              <a:t>THIS IS A VIDEO</a:t>
            </a:r>
          </a:p>
          <a:p>
            <a:pPr>
              <a:buSzPct val="25000"/>
            </a:pPr>
            <a:endParaRPr lang="en-US" dirty="0">
              <a:latin typeface="Arial Black"/>
              <a:ea typeface="Arial Black"/>
              <a:cs typeface="Arial Black"/>
              <a:sym typeface="Arial Black"/>
            </a:endParaRPr>
          </a:p>
          <a:p>
            <a:pPr>
              <a:buSzPct val="25000"/>
            </a:pPr>
            <a:endParaRPr dirty="0">
              <a:solidFill>
                <a:schemeClr val="dk1"/>
              </a:solidFill>
              <a:latin typeface="Arial Black"/>
              <a:ea typeface="Arial Black"/>
              <a:cs typeface="Arial Black"/>
              <a:sym typeface="Arial Black"/>
            </a:endParaRPr>
          </a:p>
        </p:txBody>
      </p:sp>
      <p:sp>
        <p:nvSpPr>
          <p:cNvPr id="870" name="Shape 870"/>
          <p:cNvSpPr txBox="1">
            <a:spLocks noGrp="1"/>
          </p:cNvSpPr>
          <p:nvPr>
            <p:ph type="sldNum" idx="12"/>
          </p:nvPr>
        </p:nvSpPr>
        <p:spPr>
          <a:xfrm>
            <a:off x="3884613" y="8685214"/>
            <a:ext cx="2971761" cy="458852"/>
          </a:xfrm>
          <a:prstGeom prst="rect">
            <a:avLst/>
          </a:prstGeom>
          <a:noFill/>
          <a:ln>
            <a:noFill/>
          </a:ln>
        </p:spPr>
        <p:txBody>
          <a:bodyPr wrap="square" lIns="91433" tIns="45704" rIns="91433" bIns="45704"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37</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4065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74688"/>
            <a:ext cx="5994400" cy="3373437"/>
          </a:xfrm>
        </p:spPr>
      </p:sp>
      <p:sp>
        <p:nvSpPr>
          <p:cNvPr id="3" name="Notes Placeholder 2"/>
          <p:cNvSpPr>
            <a:spLocks noGrp="1"/>
          </p:cNvSpPr>
          <p:nvPr>
            <p:ph type="body" idx="1"/>
          </p:nvPr>
        </p:nvSpPr>
        <p:spPr/>
        <p:txBody>
          <a:bodyPr/>
          <a:lstStyle/>
          <a:p>
            <a:r>
              <a:rPr lang="en-US" dirty="0"/>
              <a:t>Image:	http://www.academy-kravmaga.co.uk/blog/</a:t>
            </a:r>
          </a:p>
          <a:p>
            <a:endParaRPr lang="en-US" dirty="0"/>
          </a:p>
          <a:p>
            <a:r>
              <a:rPr lang="en-US" dirty="0"/>
              <a:t>Stand near the door – Not across the room.  If you are close, you have a chance to fight.  If you are far, you can get shot.</a:t>
            </a:r>
          </a:p>
          <a:p>
            <a:r>
              <a:rPr lang="en-US" baseline="0" dirty="0"/>
              <a:t>Get ahold of the gun, don’t let go and point it away from people.</a:t>
            </a:r>
          </a:p>
          <a:p>
            <a:r>
              <a:rPr lang="en-US" baseline="0" dirty="0"/>
              <a:t>Fight for your life.  This is not a fair fight. Use improvised weapons, gouge eyes, bite, kick, pull hair. </a:t>
            </a:r>
            <a:endParaRPr lang="en-US" dirty="0"/>
          </a:p>
        </p:txBody>
      </p:sp>
      <p:sp>
        <p:nvSpPr>
          <p:cNvPr id="4" name="Slide Number Placeholder 3"/>
          <p:cNvSpPr>
            <a:spLocks noGrp="1"/>
          </p:cNvSpPr>
          <p:nvPr>
            <p:ph type="sldNum" sz="quarter" idx="10"/>
          </p:nvPr>
        </p:nvSpPr>
        <p:spPr/>
        <p:txBody>
          <a:bodyPr/>
          <a:lstStyle/>
          <a:p>
            <a:fld id="{D625EECE-2E50-4589-AE12-81B3A62441BC}" type="slidenum">
              <a:rPr lang="en-US" smtClean="0"/>
              <a:pPr/>
              <a:t>38</a:t>
            </a:fld>
            <a:endParaRPr lang="en-US" dirty="0"/>
          </a:p>
        </p:txBody>
      </p:sp>
    </p:spTree>
    <p:extLst>
      <p:ext uri="{BB962C8B-B14F-4D97-AF65-F5344CB8AC3E}">
        <p14:creationId xmlns:p14="http://schemas.microsoft.com/office/powerpoint/2010/main" val="3192634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cs typeface="Verdana" panose="020B0604030504040204" pitchFamily="34" charset="0"/>
              </a:rPr>
              <a:t>If on a phone or if law enforcement has arrived</a:t>
            </a:r>
            <a:r>
              <a:rPr lang="en-US" sz="1400" baseline="0" dirty="0">
                <a:latin typeface="Verdana" panose="020B0604030504040204" pitchFamily="34" charset="0"/>
                <a:ea typeface="Verdana" panose="020B0604030504040204" pitchFamily="34" charset="0"/>
                <a:cs typeface="Verdana" panose="020B0604030504040204" pitchFamily="34" charset="0"/>
              </a:rPr>
              <a:t> and if you have met them on the scene, they’ll need vital information you can provide.</a:t>
            </a:r>
          </a:p>
          <a:p>
            <a:r>
              <a:rPr lang="en-US" sz="1400" baseline="0" dirty="0">
                <a:latin typeface="Verdana" panose="020B0604030504040204" pitchFamily="34" charset="0"/>
                <a:ea typeface="Verdana" panose="020B0604030504040204" pitchFamily="34" charset="0"/>
                <a:cs typeface="Verdana" panose="020B0604030504040204" pitchFamily="34" charset="0"/>
              </a:rPr>
              <a:t>Photo: freetext.com</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BB4356DB-4864-4F7E-8D13-FCF2386CF903}" type="slidenum">
              <a:rPr lang="en-US" smtClean="0"/>
              <a:pPr>
                <a:defRPr/>
              </a:pPr>
              <a:t>42</a:t>
            </a:fld>
            <a:endParaRPr lang="en-US" dirty="0"/>
          </a:p>
        </p:txBody>
      </p:sp>
    </p:spTree>
    <p:extLst>
      <p:ext uri="{BB962C8B-B14F-4D97-AF65-F5344CB8AC3E}">
        <p14:creationId xmlns:p14="http://schemas.microsoft.com/office/powerpoint/2010/main" val="1017446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response time for US law enforcement.</a:t>
            </a:r>
          </a:p>
        </p:txBody>
      </p:sp>
      <p:sp>
        <p:nvSpPr>
          <p:cNvPr id="4" name="Slide Number Placeholder 3"/>
          <p:cNvSpPr>
            <a:spLocks noGrp="1"/>
          </p:cNvSpPr>
          <p:nvPr>
            <p:ph type="sldNum" sz="quarter" idx="10"/>
          </p:nvPr>
        </p:nvSpPr>
        <p:spPr/>
        <p:txBody>
          <a:bodyPr/>
          <a:lstStyle/>
          <a:p>
            <a:fld id="{797AB4A1-6E88-4BA0-800B-ACB3C5F1E296}" type="slidenum">
              <a:rPr lang="en-US" smtClean="0"/>
              <a:t>43</a:t>
            </a:fld>
            <a:endParaRPr lang="en-US" dirty="0"/>
          </a:p>
        </p:txBody>
      </p:sp>
    </p:spTree>
    <p:extLst>
      <p:ext uri="{BB962C8B-B14F-4D97-AF65-F5344CB8AC3E}">
        <p14:creationId xmlns:p14="http://schemas.microsoft.com/office/powerpoint/2010/main" val="411967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47</a:t>
            </a:fld>
            <a:endParaRPr lang="en-US" dirty="0"/>
          </a:p>
        </p:txBody>
      </p:sp>
    </p:spTree>
    <p:extLst>
      <p:ext uri="{BB962C8B-B14F-4D97-AF65-F5344CB8AC3E}">
        <p14:creationId xmlns:p14="http://schemas.microsoft.com/office/powerpoint/2010/main" val="2606563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48</a:t>
            </a:fld>
            <a:endParaRPr lang="en-US" dirty="0"/>
          </a:p>
        </p:txBody>
      </p:sp>
    </p:spTree>
    <p:extLst>
      <p:ext uri="{BB962C8B-B14F-4D97-AF65-F5344CB8AC3E}">
        <p14:creationId xmlns:p14="http://schemas.microsoft.com/office/powerpoint/2010/main" val="108397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16894" lvl="1" indent="-168244" defTabSz="897301">
              <a:buFont typeface="Arial" panose="020B0604020202020204" pitchFamily="34" charset="0"/>
              <a:buChar char="•"/>
              <a:defRPr/>
            </a:pPr>
            <a:r>
              <a:rPr lang="en-US" dirty="0">
                <a:solidFill>
                  <a:schemeClr val="dk1"/>
                </a:solidFill>
                <a:latin typeface="Calibri"/>
                <a:ea typeface="Calibri"/>
                <a:cs typeface="Calibri"/>
                <a:sym typeface="Calibri"/>
              </a:rPr>
              <a:t>Violence Disclaimer</a:t>
            </a:r>
          </a:p>
          <a:p>
            <a:pPr marL="616894" lvl="1" indent="-168244" defTabSz="897301">
              <a:buFont typeface="Arial" panose="020B0604020202020204" pitchFamily="34" charset="0"/>
              <a:buChar char="•"/>
              <a:defRPr/>
            </a:pPr>
            <a:endParaRPr lang="en-US" dirty="0">
              <a:solidFill>
                <a:schemeClr val="dk1"/>
              </a:solidFill>
              <a:latin typeface="Calibri"/>
              <a:ea typeface="Calibri"/>
              <a:cs typeface="Calibri"/>
              <a:sym typeface="Calibri"/>
            </a:endParaRPr>
          </a:p>
          <a:p>
            <a:pPr marL="616894" lvl="1" indent="-168244" defTabSz="897301">
              <a:buFont typeface="Arial" panose="020B0604020202020204" pitchFamily="34" charset="0"/>
              <a:buChar char="•"/>
              <a:defRPr/>
            </a:pPr>
            <a:r>
              <a:rPr lang="en-US" dirty="0">
                <a:solidFill>
                  <a:schemeClr val="dk1"/>
                </a:solidFill>
                <a:latin typeface="Calibri"/>
                <a:ea typeface="Calibri"/>
                <a:cs typeface="Calibri"/>
                <a:sym typeface="Calibri"/>
              </a:rPr>
              <a:t>Hypercacher Kosher Supermarket siege, Paris, France 2015</a:t>
            </a:r>
          </a:p>
          <a:p>
            <a:pPr marL="785138" lvl="1" indent="-336488">
              <a:buFont typeface="Arial" panose="020B0604020202020204" pitchFamily="34" charset="0"/>
              <a:buChar char="•"/>
            </a:pPr>
            <a:endParaRPr lang="en-US" sz="2400" dirty="0"/>
          </a:p>
          <a:p>
            <a:pPr marL="785138" lvl="1" indent="-336488">
              <a:buFont typeface="Arial" panose="020B0604020202020204" pitchFamily="34" charset="0"/>
              <a:buChar char="•"/>
            </a:pPr>
            <a:r>
              <a:rPr lang="en-US" sz="2400" dirty="0"/>
              <a:t>The question is not when, but where will the next attack be?  We are here to begin to harden our citizens through knowledge, this is knowledge we as first responders have gained through the loss of our citizens as well as our own lives.    It would be a disservice to those that have given their lives not to learn from these incidents, but more importantly take those lessons learned and share them.  By disseminating these lessons we empower our citizens and prepare them to save not only their life, but possibly those around them as well, because WE are our brothers keeper!</a:t>
            </a:r>
          </a:p>
        </p:txBody>
      </p:sp>
      <p:sp>
        <p:nvSpPr>
          <p:cNvPr id="4" name="Slide Number Placeholder 3"/>
          <p:cNvSpPr>
            <a:spLocks noGrp="1"/>
          </p:cNvSpPr>
          <p:nvPr>
            <p:ph type="sldNum" sz="quarter" idx="10"/>
          </p:nvPr>
        </p:nvSpPr>
        <p:spPr/>
        <p:txBody>
          <a:bodyPr/>
          <a:lstStyle/>
          <a:p>
            <a:fld id="{D625EECE-2E50-4589-AE12-81B3A62441BC}" type="slidenum">
              <a:rPr lang="en-US" smtClean="0"/>
              <a:pPr/>
              <a:t>4</a:t>
            </a:fld>
            <a:endParaRPr lang="en-US" dirty="0"/>
          </a:p>
        </p:txBody>
      </p:sp>
    </p:spTree>
    <p:extLst>
      <p:ext uri="{BB962C8B-B14F-4D97-AF65-F5344CB8AC3E}">
        <p14:creationId xmlns:p14="http://schemas.microsoft.com/office/powerpoint/2010/main" val="138409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dirty="0"/>
          </a:p>
        </p:txBody>
      </p:sp>
      <p:sp>
        <p:nvSpPr>
          <p:cNvPr id="50180" name="Slide Number Placeholder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FFA1A6C2-EA0A-4382-A5BE-C800523FDFCD}" type="slidenum">
              <a:rPr lang="en-US" smtClean="0"/>
              <a:pPr fontAlgn="base">
                <a:spcBef>
                  <a:spcPct val="0"/>
                </a:spcBef>
                <a:spcAft>
                  <a:spcPct val="0"/>
                </a:spcAft>
                <a:defRPr/>
              </a:pPr>
              <a:t>7</a:t>
            </a:fld>
            <a:endParaRPr lang="en-US" dirty="0"/>
          </a:p>
        </p:txBody>
      </p:sp>
    </p:spTree>
    <p:extLst>
      <p:ext uri="{BB962C8B-B14F-4D97-AF65-F5344CB8AC3E}">
        <p14:creationId xmlns:p14="http://schemas.microsoft.com/office/powerpoint/2010/main" val="338217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8</a:t>
            </a:fld>
            <a:endParaRPr lang="en-US" dirty="0"/>
          </a:p>
        </p:txBody>
      </p:sp>
    </p:spTree>
    <p:extLst>
      <p:ext uri="{BB962C8B-B14F-4D97-AF65-F5344CB8AC3E}">
        <p14:creationId xmlns:p14="http://schemas.microsoft.com/office/powerpoint/2010/main" val="15814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9</a:t>
            </a:fld>
            <a:endParaRPr lang="en-US" dirty="0"/>
          </a:p>
        </p:txBody>
      </p:sp>
    </p:spTree>
    <p:extLst>
      <p:ext uri="{BB962C8B-B14F-4D97-AF65-F5344CB8AC3E}">
        <p14:creationId xmlns:p14="http://schemas.microsoft.com/office/powerpoint/2010/main" val="413108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10</a:t>
            </a:fld>
            <a:endParaRPr lang="en-US" dirty="0"/>
          </a:p>
        </p:txBody>
      </p:sp>
    </p:spTree>
    <p:extLst>
      <p:ext uri="{BB962C8B-B14F-4D97-AF65-F5344CB8AC3E}">
        <p14:creationId xmlns:p14="http://schemas.microsoft.com/office/powerpoint/2010/main" val="6900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former Marine stabbed and killed his mother and his wife the night before he went to the top of the university of Texas and opened fire on people. </a:t>
            </a:r>
          </a:p>
        </p:txBody>
      </p:sp>
      <p:sp>
        <p:nvSpPr>
          <p:cNvPr id="4" name="Slide Number Placeholder 3"/>
          <p:cNvSpPr>
            <a:spLocks noGrp="1"/>
          </p:cNvSpPr>
          <p:nvPr>
            <p:ph type="sldNum" sz="quarter" idx="5"/>
          </p:nvPr>
        </p:nvSpPr>
        <p:spPr/>
        <p:txBody>
          <a:bodyPr/>
          <a:lstStyle/>
          <a:p>
            <a:fld id="{C8250B7F-3EA2-4B01-B0D7-541FE8C86CE5}" type="slidenum">
              <a:rPr lang="en-US" smtClean="0"/>
              <a:t>12</a:t>
            </a:fld>
            <a:endParaRPr lang="en-US" dirty="0"/>
          </a:p>
        </p:txBody>
      </p:sp>
    </p:spTree>
    <p:extLst>
      <p:ext uri="{BB962C8B-B14F-4D97-AF65-F5344CB8AC3E}">
        <p14:creationId xmlns:p14="http://schemas.microsoft.com/office/powerpoint/2010/main" val="368781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moved forward to the ‘80s where postal workers were shooting and killing each other. Ask the class, Hence… why do we say going postal?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commons.wikimedia.org/wiki/File:Amboy,_Washington,_United_States_Post_Office,_March_2020.jpg"/>
              </a:rPr>
              <a:t>This Photo</a:t>
            </a:r>
            <a:r>
              <a:rPr lang="en-US" sz="1200" dirty="0"/>
              <a:t> by Unknown Author is licensed under </a:t>
            </a:r>
            <a:r>
              <a:rPr lang="en-US" sz="1200" dirty="0">
                <a:hlinkClick r:id="rId4" tooltip="https://creativecommons.org/licenses/by-sa/3.0/"/>
              </a:rPr>
              <a:t>CC BY-SA</a:t>
            </a:r>
            <a:endParaRPr lang="en-US" dirty="0"/>
          </a:p>
          <a:p>
            <a:endParaRPr lang="en-US" dirty="0"/>
          </a:p>
        </p:txBody>
      </p:sp>
      <p:sp>
        <p:nvSpPr>
          <p:cNvPr id="4" name="Slide Number Placeholder 3"/>
          <p:cNvSpPr>
            <a:spLocks noGrp="1"/>
          </p:cNvSpPr>
          <p:nvPr>
            <p:ph type="sldNum" sz="quarter" idx="5"/>
          </p:nvPr>
        </p:nvSpPr>
        <p:spPr/>
        <p:txBody>
          <a:bodyPr/>
          <a:lstStyle/>
          <a:p>
            <a:fld id="{C8250B7F-3EA2-4B01-B0D7-541FE8C86CE5}" type="slidenum">
              <a:rPr lang="en-US" smtClean="0"/>
              <a:t>13</a:t>
            </a:fld>
            <a:endParaRPr lang="en-US" dirty="0"/>
          </a:p>
        </p:txBody>
      </p:sp>
    </p:spTree>
    <p:extLst>
      <p:ext uri="{BB962C8B-B14F-4D97-AF65-F5344CB8AC3E}">
        <p14:creationId xmlns:p14="http://schemas.microsoft.com/office/powerpoint/2010/main" val="110293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dirty="0"/>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86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656666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3549282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D9862232-CFD3-4201-8E31-F577D384E262}"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10B0BB-CA32-4170-93A9-62FBA2D8478D}" type="slidenum">
              <a:rPr lang="en-US" smtClean="0"/>
              <a:t>‹#›</a:t>
            </a:fld>
            <a:endParaRPr lang="en-US" dirty="0"/>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4287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D9862232-CFD3-4201-8E31-F577D384E262}"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10B0BB-CA32-4170-93A9-62FBA2D8478D}" type="slidenum">
              <a:rPr lang="en-US" smtClean="0"/>
              <a:t>‹#›</a:t>
            </a:fld>
            <a:endParaRPr lang="en-US" dirty="0"/>
          </a:p>
        </p:txBody>
      </p:sp>
    </p:spTree>
    <p:extLst>
      <p:ext uri="{BB962C8B-B14F-4D97-AF65-F5344CB8AC3E}">
        <p14:creationId xmlns:p14="http://schemas.microsoft.com/office/powerpoint/2010/main" val="1947679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Vertical Title and Text">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406643302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368413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306546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271227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1617699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3755891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3055840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dirty="0"/>
          </a:p>
        </p:txBody>
      </p:sp>
    </p:spTree>
    <p:extLst>
      <p:ext uri="{BB962C8B-B14F-4D97-AF65-F5344CB8AC3E}">
        <p14:creationId xmlns:p14="http://schemas.microsoft.com/office/powerpoint/2010/main" val="45572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11/30/2022</a:t>
            </a:fld>
            <a:endParaRPr lang="en-US" dirty="0"/>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dirty="0"/>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278290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11/30/2022</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32442493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1" r:id="rId6"/>
    <p:sldLayoutId id="2147483667" r:id="rId7"/>
    <p:sldLayoutId id="2147483668" r:id="rId8"/>
    <p:sldLayoutId id="2147483669" r:id="rId9"/>
    <p:sldLayoutId id="2147483670" r:id="rId10"/>
    <p:sldLayoutId id="2147483672" r:id="rId11"/>
    <p:sldLayoutId id="2147483680" r:id="rId12"/>
    <p:sldLayoutId id="2147483681" r:id="rId13"/>
    <p:sldLayoutId id="2147483682" r:id="rId14"/>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https://www.flickr.com/photos/socialeurope/49586625448/" TargetMode="External"/><Relationship Id="rId7" Type="http://schemas.openxmlformats.org/officeDocument/2006/relationships/hyperlink" Target="https://www.freeimageslive.co.uk/free_stock_image/catholic-church-jpg" TargetMode="External"/><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hyperlink" Target="https://ggwash.org/view/32285/montgomery-schools-cant-coast-on-their-good-reputation" TargetMode="External"/><Relationship Id="rId4" Type="http://schemas.openxmlformats.org/officeDocument/2006/relationships/image" Target="../media/image6.jpg"/><Relationship Id="rId9" Type="http://schemas.openxmlformats.org/officeDocument/2006/relationships/hyperlink" Target="http://www.flickr.com/photos/krypto/3791601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libreshot.com/steps-close-up/"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6.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amera, person, electronics&#10;&#10;Description automatically generated">
            <a:extLst>
              <a:ext uri="{FF2B5EF4-FFF2-40B4-BE49-F238E27FC236}">
                <a16:creationId xmlns:a16="http://schemas.microsoft.com/office/drawing/2014/main" id="{7F34CBF7-B507-423E-ACC9-AAE0A00ECA9E}"/>
              </a:ext>
            </a:extLst>
          </p:cNvPr>
          <p:cNvPicPr>
            <a:picLocks noChangeAspect="1"/>
          </p:cNvPicPr>
          <p:nvPr/>
        </p:nvPicPr>
        <p:blipFill rotWithShape="1">
          <a:blip r:embed="rId3">
            <a:extLst>
              <a:ext uri="{28A0092B-C50C-407E-A947-70E740481C1C}">
                <a14:useLocalDpi xmlns:a14="http://schemas.microsoft.com/office/drawing/2010/main" val="0"/>
              </a:ext>
            </a:extLst>
          </a:blip>
          <a:srcRect l="4512"/>
          <a:stretch/>
        </p:blipFill>
        <p:spPr>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p:spPr>
      </p:pic>
      <p:sp>
        <p:nvSpPr>
          <p:cNvPr id="4" name="Title 3">
            <a:extLst>
              <a:ext uri="{FF2B5EF4-FFF2-40B4-BE49-F238E27FC236}">
                <a16:creationId xmlns:a16="http://schemas.microsoft.com/office/drawing/2014/main" id="{C233C538-09D5-43E5-B0E9-9174B2BB232E}"/>
              </a:ext>
            </a:extLst>
          </p:cNvPr>
          <p:cNvSpPr>
            <a:spLocks noGrp="1"/>
          </p:cNvSpPr>
          <p:nvPr>
            <p:ph type="title"/>
          </p:nvPr>
        </p:nvSpPr>
        <p:spPr>
          <a:xfrm>
            <a:off x="221062" y="780333"/>
            <a:ext cx="9576079" cy="4213698"/>
          </a:xfrm>
        </p:spPr>
        <p:txBody>
          <a:bodyPr vert="horz" lIns="91440" tIns="45720" rIns="91440" bIns="45720" rtlCol="0" anchor="t">
            <a:normAutofit/>
          </a:bodyPr>
          <a:lstStyle/>
          <a:p>
            <a:pPr>
              <a:lnSpc>
                <a:spcPct val="90000"/>
              </a:lnSpc>
            </a:pPr>
            <a:r>
              <a:rPr lang="en-US" sz="5400" b="1" cap="all" spc="300" dirty="0">
                <a:solidFill>
                  <a:srgbClr val="7030A0"/>
                </a:solidFill>
              </a:rPr>
              <a:t>Active Shooter </a:t>
            </a:r>
            <a:br>
              <a:rPr lang="en-US" sz="5600" b="1" cap="all" spc="300" dirty="0">
                <a:solidFill>
                  <a:srgbClr val="7030A0"/>
                </a:solidFill>
              </a:rPr>
            </a:br>
            <a:r>
              <a:rPr lang="en-US" b="1" cap="all" spc="300" dirty="0">
                <a:solidFill>
                  <a:srgbClr val="FFC000"/>
                </a:solidFill>
              </a:rPr>
              <a:t>prepared</a:t>
            </a:r>
            <a:br>
              <a:rPr lang="en-US" b="1" cap="all" spc="300" dirty="0"/>
            </a:br>
            <a:r>
              <a:rPr lang="en-US" b="1" cap="all" spc="300" dirty="0">
                <a:solidFill>
                  <a:srgbClr val="7030A0"/>
                </a:solidFill>
              </a:rPr>
              <a:t>readiness</a:t>
            </a:r>
            <a:br>
              <a:rPr lang="en-US" b="1" cap="all" spc="300" dirty="0">
                <a:solidFill>
                  <a:srgbClr val="7030A0"/>
                </a:solidFill>
              </a:rPr>
            </a:br>
            <a:br>
              <a:rPr lang="en-US" sz="5600" b="1" cap="all" spc="300" dirty="0">
                <a:solidFill>
                  <a:srgbClr val="7030A0"/>
                </a:solidFill>
              </a:rPr>
            </a:br>
            <a:r>
              <a:rPr lang="en-US" sz="2200" b="1" cap="all" spc="300" dirty="0">
                <a:solidFill>
                  <a:srgbClr val="FFC000"/>
                </a:solidFill>
              </a:rPr>
              <a:t>December 3, 2022</a:t>
            </a:r>
            <a:br>
              <a:rPr lang="en-US" sz="2200" b="1" cap="all" spc="300" dirty="0">
                <a:solidFill>
                  <a:srgbClr val="FFC000"/>
                </a:solidFill>
              </a:rPr>
            </a:br>
            <a:br>
              <a:rPr lang="en-US" sz="2200" b="1" cap="all" spc="300" dirty="0">
                <a:solidFill>
                  <a:srgbClr val="FFC000"/>
                </a:solidFill>
              </a:rPr>
            </a:br>
            <a:br>
              <a:rPr lang="en-US" sz="2200" b="1" cap="all" spc="300" dirty="0">
                <a:solidFill>
                  <a:srgbClr val="FFC000"/>
                </a:solidFill>
              </a:rPr>
            </a:br>
            <a:r>
              <a:rPr lang="en-US" sz="2000" b="1" cap="all" spc="300" dirty="0">
                <a:solidFill>
                  <a:srgbClr val="7030A0"/>
                </a:solidFill>
              </a:rPr>
              <a:t>Brother Tito Koonce</a:t>
            </a:r>
            <a:br>
              <a:rPr lang="en-US" sz="2000" b="1" cap="all" spc="300" dirty="0">
                <a:solidFill>
                  <a:srgbClr val="7030A0"/>
                </a:solidFill>
              </a:rPr>
            </a:br>
            <a:r>
              <a:rPr lang="en-US" sz="1800" b="1" cap="all" spc="300" dirty="0">
                <a:solidFill>
                  <a:srgbClr val="7030A0"/>
                </a:solidFill>
              </a:rPr>
              <a:t>Brother Steven Durant </a:t>
            </a:r>
          </a:p>
        </p:txBody>
      </p:sp>
    </p:spTree>
    <p:extLst>
      <p:ext uri="{BB962C8B-B14F-4D97-AF65-F5344CB8AC3E}">
        <p14:creationId xmlns:p14="http://schemas.microsoft.com/office/powerpoint/2010/main" val="199843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8C26-4EC4-4B7E-AF8C-18B4707F0A0E}"/>
              </a:ext>
            </a:extLst>
          </p:cNvPr>
          <p:cNvSpPr>
            <a:spLocks noGrp="1"/>
          </p:cNvSpPr>
          <p:nvPr>
            <p:ph type="title"/>
          </p:nvPr>
        </p:nvSpPr>
        <p:spPr>
          <a:xfrm>
            <a:off x="1143000" y="498111"/>
            <a:ext cx="9596120" cy="1360898"/>
          </a:xfrm>
        </p:spPr>
        <p:txBody>
          <a:bodyPr/>
          <a:lstStyle/>
          <a:p>
            <a:pPr algn="ctr"/>
            <a:r>
              <a:rPr lang="en-US" dirty="0"/>
              <a:t>SHOOTER OUTCOMES</a:t>
            </a:r>
          </a:p>
        </p:txBody>
      </p:sp>
      <p:graphicFrame>
        <p:nvGraphicFramePr>
          <p:cNvPr id="6" name="Content Placeholder 5">
            <a:extLst>
              <a:ext uri="{FF2B5EF4-FFF2-40B4-BE49-F238E27FC236}">
                <a16:creationId xmlns:a16="http://schemas.microsoft.com/office/drawing/2014/main" id="{4445BE47-4B32-4856-90FB-990ED8631E74}"/>
              </a:ext>
            </a:extLst>
          </p:cNvPr>
          <p:cNvGraphicFramePr>
            <a:graphicFrameLocks noGrp="1"/>
          </p:cNvGraphicFramePr>
          <p:nvPr>
            <p:ph idx="1"/>
            <p:extLst>
              <p:ext uri="{D42A27DB-BD31-4B8C-83A1-F6EECF244321}">
                <p14:modId xmlns:p14="http://schemas.microsoft.com/office/powerpoint/2010/main" val="3562493602"/>
              </p:ext>
            </p:extLst>
          </p:nvPr>
        </p:nvGraphicFramePr>
        <p:xfrm>
          <a:off x="1143000" y="2332038"/>
          <a:ext cx="4373880" cy="334740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D18572D-BD65-4B1C-8239-CE6F36CFB48D}"/>
              </a:ext>
            </a:extLst>
          </p:cNvPr>
          <p:cNvSpPr txBox="1"/>
          <p:nvPr/>
        </p:nvSpPr>
        <p:spPr>
          <a:xfrm>
            <a:off x="6461760" y="2332038"/>
            <a:ext cx="4846320" cy="2787366"/>
          </a:xfrm>
          <a:prstGeom prst="rect">
            <a:avLst/>
          </a:prstGeom>
          <a:noFill/>
        </p:spPr>
        <p:txBody>
          <a:bodyPr wrap="square">
            <a:sp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45%   Apprehended by LE</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55% 	Suicide</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20% 	Law enforcement</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6% 	Citizens</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2% 	At Large</a:t>
            </a:r>
          </a:p>
        </p:txBody>
      </p:sp>
    </p:spTree>
    <p:extLst>
      <p:ext uri="{BB962C8B-B14F-4D97-AF65-F5344CB8AC3E}">
        <p14:creationId xmlns:p14="http://schemas.microsoft.com/office/powerpoint/2010/main" val="155377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0CC4-0982-4029-8B81-EA53CA2FA2A4}"/>
              </a:ext>
            </a:extLst>
          </p:cNvPr>
          <p:cNvSpPr>
            <a:spLocks noGrp="1"/>
          </p:cNvSpPr>
          <p:nvPr>
            <p:ph type="title"/>
          </p:nvPr>
        </p:nvSpPr>
        <p:spPr>
          <a:xfrm>
            <a:off x="1143000" y="4035104"/>
            <a:ext cx="9906000" cy="1256047"/>
          </a:xfrm>
        </p:spPr>
        <p:txBody>
          <a:bodyPr vert="horz" lIns="91440" tIns="45720" rIns="91440" bIns="45720" rtlCol="0" anchor="b">
            <a:normAutofit/>
          </a:bodyPr>
          <a:lstStyle/>
          <a:p>
            <a:pPr algn="ctr">
              <a:lnSpc>
                <a:spcPct val="90000"/>
              </a:lnSpc>
            </a:pPr>
            <a:r>
              <a:rPr lang="en-US" sz="4100" cap="all" spc="300" dirty="0"/>
              <a:t>Where do most shootings happen?</a:t>
            </a:r>
          </a:p>
        </p:txBody>
      </p:sp>
      <p:pic>
        <p:nvPicPr>
          <p:cNvPr id="11" name="Picture 10" descr="A group of people in a meeting&#10;&#10;Description automatically generated with medium confidence">
            <a:extLst>
              <a:ext uri="{FF2B5EF4-FFF2-40B4-BE49-F238E27FC236}">
                <a16:creationId xmlns:a16="http://schemas.microsoft.com/office/drawing/2014/main" id="{E896575D-F75C-458E-81EE-BEA6E38386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677" r="1563" b="3"/>
          <a:stretch/>
        </p:blipFill>
        <p:spPr>
          <a:xfrm>
            <a:off x="50015" y="-7536"/>
            <a:ext cx="4471496" cy="3436536"/>
          </a:xfrm>
          <a:custGeom>
            <a:avLst/>
            <a:gdLst/>
            <a:ahLst/>
            <a:cxnLst/>
            <a:rect l="l" t="t" r="r" b="b"/>
            <a:pathLst>
              <a:path w="4302926" h="3429000">
                <a:moveTo>
                  <a:pt x="0" y="0"/>
                </a:moveTo>
                <a:lnTo>
                  <a:pt x="4302926" y="0"/>
                </a:lnTo>
                <a:lnTo>
                  <a:pt x="1297630" y="3429000"/>
                </a:lnTo>
                <a:lnTo>
                  <a:pt x="0" y="3429000"/>
                </a:lnTo>
                <a:close/>
              </a:path>
            </a:pathLst>
          </a:custGeom>
        </p:spPr>
      </p:pic>
      <p:pic>
        <p:nvPicPr>
          <p:cNvPr id="14" name="Picture 13" descr="A picture containing building, sky, outdoor, house&#10;&#10;Description automatically generated">
            <a:extLst>
              <a:ext uri="{FF2B5EF4-FFF2-40B4-BE49-F238E27FC236}">
                <a16:creationId xmlns:a16="http://schemas.microsoft.com/office/drawing/2014/main" id="{6657AAF2-FA46-4413-AF00-0F5F9DF0F4B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8779"/>
          <a:stretch/>
        </p:blipFill>
        <p:spPr>
          <a:xfrm>
            <a:off x="1296011" y="10"/>
            <a:ext cx="6324824" cy="3428990"/>
          </a:xfrm>
          <a:custGeom>
            <a:avLst/>
            <a:gdLst/>
            <a:ahLst/>
            <a:cxnLst/>
            <a:rect l="l" t="t" r="r" b="b"/>
            <a:pathLst>
              <a:path w="6324824" h="3429000">
                <a:moveTo>
                  <a:pt x="3005296" y="0"/>
                </a:moveTo>
                <a:lnTo>
                  <a:pt x="6324824" y="0"/>
                </a:lnTo>
                <a:lnTo>
                  <a:pt x="3319528" y="3429000"/>
                </a:lnTo>
                <a:lnTo>
                  <a:pt x="0" y="3429000"/>
                </a:lnTo>
                <a:close/>
              </a:path>
            </a:pathLst>
          </a:custGeom>
        </p:spPr>
      </p:pic>
      <p:pic>
        <p:nvPicPr>
          <p:cNvPr id="5" name="Content Placeholder 4" descr="A picture containing outdoor, building, sky, church&#10;&#10;Description automatically generated">
            <a:extLst>
              <a:ext uri="{FF2B5EF4-FFF2-40B4-BE49-F238E27FC236}">
                <a16:creationId xmlns:a16="http://schemas.microsoft.com/office/drawing/2014/main" id="{9482E1E9-3699-4935-88C6-75B7EBA5DDB7}"/>
              </a:ext>
            </a:extLst>
          </p:cNvPr>
          <p:cNvPicPr>
            <a:picLocks noGrp="1" noChangeAspect="1"/>
          </p:cNvPicPr>
          <p:nvPr>
            <p:ph sz="quarter" idx="13"/>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6605"/>
          <a:stretch/>
        </p:blipFill>
        <p:spPr>
          <a:xfrm>
            <a:off x="7922005" y="10"/>
            <a:ext cx="4269999" cy="3428990"/>
          </a:xfrm>
          <a:custGeom>
            <a:avLst/>
            <a:gdLst/>
            <a:ahLst/>
            <a:cxnLst/>
            <a:rect l="l" t="t" r="r" b="b"/>
            <a:pathLst>
              <a:path w="4269999" h="3429000">
                <a:moveTo>
                  <a:pt x="3005296" y="0"/>
                </a:moveTo>
                <a:lnTo>
                  <a:pt x="4269999" y="0"/>
                </a:lnTo>
                <a:lnTo>
                  <a:pt x="4269999" y="3429000"/>
                </a:lnTo>
                <a:lnTo>
                  <a:pt x="0" y="3429000"/>
                </a:lnTo>
                <a:close/>
              </a:path>
            </a:pathLst>
          </a:custGeom>
        </p:spPr>
      </p:pic>
      <p:pic>
        <p:nvPicPr>
          <p:cNvPr id="17" name="Picture 16" descr="A picture containing tree, outdoor, person, people&#10;&#10;Description automatically generated">
            <a:extLst>
              <a:ext uri="{FF2B5EF4-FFF2-40B4-BE49-F238E27FC236}">
                <a16:creationId xmlns:a16="http://schemas.microsoft.com/office/drawing/2014/main" id="{D282D403-B76C-47D2-9F67-2EF0AC257636}"/>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8779"/>
          <a:stretch/>
        </p:blipFill>
        <p:spPr>
          <a:xfrm>
            <a:off x="4614867" y="10"/>
            <a:ext cx="6324824" cy="3428990"/>
          </a:xfrm>
          <a:custGeom>
            <a:avLst/>
            <a:gdLst/>
            <a:ahLst/>
            <a:cxnLst/>
            <a:rect l="l" t="t" r="r" b="b"/>
            <a:pathLst>
              <a:path w="6324824" h="3429000">
                <a:moveTo>
                  <a:pt x="3005296" y="0"/>
                </a:moveTo>
                <a:lnTo>
                  <a:pt x="6324824" y="0"/>
                </a:lnTo>
                <a:lnTo>
                  <a:pt x="3319528" y="3429000"/>
                </a:lnTo>
                <a:lnTo>
                  <a:pt x="0" y="3429000"/>
                </a:lnTo>
                <a:close/>
              </a:path>
            </a:pathLst>
          </a:custGeom>
        </p:spPr>
      </p:pic>
    </p:spTree>
    <p:extLst>
      <p:ext uri="{BB962C8B-B14F-4D97-AF65-F5344CB8AC3E}">
        <p14:creationId xmlns:p14="http://schemas.microsoft.com/office/powerpoint/2010/main" val="336185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0EE-F477-4A7A-8B73-B32253A4CE93}"/>
              </a:ext>
            </a:extLst>
          </p:cNvPr>
          <p:cNvSpPr>
            <a:spLocks noGrp="1"/>
          </p:cNvSpPr>
          <p:nvPr>
            <p:ph type="title"/>
          </p:nvPr>
        </p:nvSpPr>
        <p:spPr>
          <a:xfrm>
            <a:off x="911364" y="1181097"/>
            <a:ext cx="4092716" cy="4029904"/>
          </a:xfrm>
        </p:spPr>
        <p:txBody>
          <a:bodyPr vert="horz" lIns="91440" tIns="45720" rIns="91440" bIns="45720" rtlCol="0" anchor="t">
            <a:normAutofit/>
          </a:bodyPr>
          <a:lstStyle/>
          <a:p>
            <a:r>
              <a:rPr lang="en-US" sz="4400" cap="all" spc="300" dirty="0"/>
              <a:t>University of Texas </a:t>
            </a:r>
            <a:br>
              <a:rPr lang="en-US" sz="4400" cap="all" spc="300" dirty="0"/>
            </a:br>
            <a:r>
              <a:rPr lang="en-US" sz="4400" cap="all" spc="300" dirty="0"/>
              <a:t>August 1, 1966</a:t>
            </a:r>
          </a:p>
        </p:txBody>
      </p:sp>
      <p:pic>
        <p:nvPicPr>
          <p:cNvPr id="3074" name="Picture 2" descr="45 Years Ago: Charles Joseph Whitman">
            <a:extLst>
              <a:ext uri="{FF2B5EF4-FFF2-40B4-BE49-F238E27FC236}">
                <a16:creationId xmlns:a16="http://schemas.microsoft.com/office/drawing/2014/main" id="{F9BEF640-A540-4F32-8444-F056918420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462059" y="1255529"/>
            <a:ext cx="5818578" cy="402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71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31D1-5685-453C-A76B-D9325231CD58}"/>
              </a:ext>
            </a:extLst>
          </p:cNvPr>
          <p:cNvSpPr>
            <a:spLocks noGrp="1"/>
          </p:cNvSpPr>
          <p:nvPr>
            <p:ph type="title"/>
          </p:nvPr>
        </p:nvSpPr>
        <p:spPr>
          <a:xfrm>
            <a:off x="1143000" y="872935"/>
            <a:ext cx="9905999" cy="1103009"/>
          </a:xfrm>
        </p:spPr>
        <p:txBody>
          <a:bodyPr>
            <a:normAutofit fontScale="90000"/>
          </a:bodyPr>
          <a:lstStyle/>
          <a:p>
            <a:pPr algn="ctr"/>
            <a:r>
              <a:rPr lang="en-US" sz="5400" dirty="0"/>
              <a:t>1980s</a:t>
            </a:r>
            <a:br>
              <a:rPr lang="en-US" sz="5400" dirty="0"/>
            </a:br>
            <a:endParaRPr lang="en-US" sz="5400" dirty="0"/>
          </a:p>
        </p:txBody>
      </p:sp>
      <p:sp>
        <p:nvSpPr>
          <p:cNvPr id="16" name="Content Placeholder 15">
            <a:extLst>
              <a:ext uri="{FF2B5EF4-FFF2-40B4-BE49-F238E27FC236}">
                <a16:creationId xmlns:a16="http://schemas.microsoft.com/office/drawing/2014/main" id="{A9D457FB-827C-405D-9703-ED9298EF1B73}"/>
              </a:ext>
            </a:extLst>
          </p:cNvPr>
          <p:cNvSpPr>
            <a:spLocks noGrp="1"/>
          </p:cNvSpPr>
          <p:nvPr>
            <p:ph idx="1"/>
          </p:nvPr>
        </p:nvSpPr>
        <p:spPr>
          <a:xfrm>
            <a:off x="1143000" y="1975945"/>
            <a:ext cx="10376338" cy="4466895"/>
          </a:xfrm>
        </p:spPr>
        <p:txBody>
          <a:bodyPr/>
          <a:lstStyle/>
          <a:p>
            <a:endParaRPr lang="en-US" dirty="0"/>
          </a:p>
        </p:txBody>
      </p:sp>
      <p:pic>
        <p:nvPicPr>
          <p:cNvPr id="1026" name="Picture 2" descr="362 Postoffice Stock Photos, Pictures &amp;amp; Royalty-Free Images - iStock">
            <a:extLst>
              <a:ext uri="{FF2B5EF4-FFF2-40B4-BE49-F238E27FC236}">
                <a16:creationId xmlns:a16="http://schemas.microsoft.com/office/drawing/2014/main" id="{A887C5D7-AA97-4CC8-B439-514C8B251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75944"/>
            <a:ext cx="5423338" cy="4009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happened when I reported that USPS keeps cheating mail carriers –  Center for Public Integrity">
            <a:extLst>
              <a:ext uri="{FF2B5EF4-FFF2-40B4-BE49-F238E27FC236}">
                <a16:creationId xmlns:a16="http://schemas.microsoft.com/office/drawing/2014/main" id="{ADDCABBB-F17B-48B7-9666-D0C8BDA4A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732" y="1975944"/>
            <a:ext cx="4845268" cy="400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1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3C44-6676-451B-A881-EA419205A74E}"/>
              </a:ext>
            </a:extLst>
          </p:cNvPr>
          <p:cNvSpPr>
            <a:spLocks noGrp="1"/>
          </p:cNvSpPr>
          <p:nvPr>
            <p:ph type="title"/>
          </p:nvPr>
        </p:nvSpPr>
        <p:spPr>
          <a:xfrm>
            <a:off x="1142999" y="899974"/>
            <a:ext cx="9905999" cy="1360898"/>
          </a:xfrm>
        </p:spPr>
        <p:txBody>
          <a:bodyPr>
            <a:normAutofit fontScale="90000"/>
          </a:bodyPr>
          <a:lstStyle/>
          <a:p>
            <a:pPr algn="ctr"/>
            <a:br>
              <a:rPr lang="en-US" sz="5400" dirty="0"/>
            </a:br>
            <a:endParaRPr lang="en-US" sz="5400" dirty="0"/>
          </a:p>
        </p:txBody>
      </p:sp>
      <p:sp>
        <p:nvSpPr>
          <p:cNvPr id="3" name="Content Placeholder 2">
            <a:extLst>
              <a:ext uri="{FF2B5EF4-FFF2-40B4-BE49-F238E27FC236}">
                <a16:creationId xmlns:a16="http://schemas.microsoft.com/office/drawing/2014/main" id="{35F61F06-3D53-42DC-ABB8-83D3CD374EE0}"/>
              </a:ext>
            </a:extLst>
          </p:cNvPr>
          <p:cNvSpPr>
            <a:spLocks noGrp="1"/>
          </p:cNvSpPr>
          <p:nvPr>
            <p:ph idx="1"/>
          </p:nvPr>
        </p:nvSpPr>
        <p:spPr/>
        <p:txBody>
          <a:bodyPr/>
          <a:lstStyle/>
          <a:p>
            <a:pPr marL="0" indent="0">
              <a:buNone/>
            </a:pPr>
            <a:br>
              <a:rPr lang="en-US" dirty="0"/>
            </a:br>
            <a:endParaRPr lang="en-US" dirty="0"/>
          </a:p>
        </p:txBody>
      </p:sp>
      <p:pic>
        <p:nvPicPr>
          <p:cNvPr id="2052" name="Picture 4" descr="Columbine High School Demolition Proposals Sparks Community Debate : NPR">
            <a:extLst>
              <a:ext uri="{FF2B5EF4-FFF2-40B4-BE49-F238E27FC236}">
                <a16:creationId xmlns:a16="http://schemas.microsoft.com/office/drawing/2014/main" id="{3C86CA69-36D4-48D8-AC36-711CBD3E0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843" y="1580423"/>
            <a:ext cx="7836312" cy="44685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925ABD-14A6-491A-8664-248B48ECDA44}"/>
              </a:ext>
            </a:extLst>
          </p:cNvPr>
          <p:cNvSpPr txBox="1"/>
          <p:nvPr/>
        </p:nvSpPr>
        <p:spPr>
          <a:xfrm>
            <a:off x="2371166" y="549769"/>
            <a:ext cx="6558117" cy="646331"/>
          </a:xfrm>
          <a:prstGeom prst="rect">
            <a:avLst/>
          </a:prstGeom>
          <a:noFill/>
        </p:spPr>
        <p:txBody>
          <a:bodyPr wrap="square">
            <a:spAutoFit/>
          </a:bodyPr>
          <a:lstStyle/>
          <a:p>
            <a:pPr algn="ctr"/>
            <a:r>
              <a:rPr lang="en-US" sz="3600" dirty="0"/>
              <a:t>APRIL 20, 1999</a:t>
            </a:r>
          </a:p>
        </p:txBody>
      </p:sp>
    </p:spTree>
    <p:extLst>
      <p:ext uri="{BB962C8B-B14F-4D97-AF65-F5344CB8AC3E}">
        <p14:creationId xmlns:p14="http://schemas.microsoft.com/office/powerpoint/2010/main" val="1411905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20" name="Shape 520" descr="DSC_2992_pp | Memorials left at the Pulse nightclub in Orlan… | Flickr"/>
          <p:cNvPicPr preferRelativeResize="0"/>
          <p:nvPr/>
        </p:nvPicPr>
        <p:blipFill rotWithShape="1">
          <a:blip r:embed="rId4">
            <a:alphaModFix/>
          </a:blip>
          <a:srcRect r="7531" b="15339"/>
          <a:stretch/>
        </p:blipFill>
        <p:spPr>
          <a:xfrm>
            <a:off x="1" y="1"/>
            <a:ext cx="12306300" cy="6959600"/>
          </a:xfrm>
          <a:prstGeom prst="rect">
            <a:avLst/>
          </a:prstGeom>
          <a:noFill/>
          <a:ln>
            <a:noFill/>
          </a:ln>
        </p:spPr>
      </p:pic>
      <p:sp>
        <p:nvSpPr>
          <p:cNvPr id="4" name="Shape 526"/>
          <p:cNvSpPr txBox="1">
            <a:spLocks/>
          </p:cNvSpPr>
          <p:nvPr/>
        </p:nvSpPr>
        <p:spPr>
          <a:xfrm>
            <a:off x="617231" y="695801"/>
            <a:ext cx="6795940" cy="1549377"/>
          </a:xfrm>
          <a:prstGeom prst="rect">
            <a:avLst/>
          </a:prstGeom>
          <a:noFill/>
          <a:ln>
            <a:noFill/>
          </a:ln>
          <a:effectLst>
            <a:outerShdw blurRad="50800" dist="38100" dir="5400000" algn="t" rotWithShape="0">
              <a:prstClr val="black">
                <a:alpha val="40000"/>
              </a:prstClr>
            </a:outerShdw>
          </a:effectLst>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6000" dirty="0"/>
              <a:t>ORLANDO, FL</a:t>
            </a:r>
            <a:br>
              <a:rPr lang="en-US" sz="6000" dirty="0"/>
            </a:br>
            <a:r>
              <a:rPr lang="en-US" sz="6000" dirty="0"/>
              <a:t>(2016)</a:t>
            </a:r>
          </a:p>
        </p:txBody>
      </p:sp>
    </p:spTree>
    <p:custDataLst>
      <p:tags r:id="rId1"/>
    </p:custData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5" name="Shape 535"/>
          <p:cNvPicPr preferRelativeResize="0"/>
          <p:nvPr/>
        </p:nvPicPr>
        <p:blipFill>
          <a:blip r:embed="rId4">
            <a:alphaModFix/>
          </a:blip>
          <a:stretch>
            <a:fillRect/>
          </a:stretch>
        </p:blipFill>
        <p:spPr>
          <a:xfrm>
            <a:off x="0" y="0"/>
            <a:ext cx="12353482" cy="6858000"/>
          </a:xfrm>
          <a:prstGeom prst="rect">
            <a:avLst/>
          </a:prstGeom>
          <a:noFill/>
          <a:ln>
            <a:noFill/>
          </a:ln>
        </p:spPr>
      </p:pic>
      <p:sp>
        <p:nvSpPr>
          <p:cNvPr id="4" name="Shape 526"/>
          <p:cNvSpPr txBox="1">
            <a:spLocks/>
          </p:cNvSpPr>
          <p:nvPr/>
        </p:nvSpPr>
        <p:spPr>
          <a:xfrm>
            <a:off x="617231" y="695802"/>
            <a:ext cx="10282090" cy="1532116"/>
          </a:xfrm>
          <a:prstGeom prst="rect">
            <a:avLst/>
          </a:prstGeom>
          <a:noFill/>
          <a:ln>
            <a:noFill/>
          </a:ln>
          <a:effectLst>
            <a:outerShdw blurRad="50800" dist="38100" dir="5400000" algn="t" rotWithShape="0">
              <a:prstClr val="black">
                <a:alpha val="40000"/>
              </a:prstClr>
            </a:outerShdw>
          </a:effectLst>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6000" dirty="0"/>
              <a:t>LAS VEGAS, NV</a:t>
            </a:r>
            <a:br>
              <a:rPr lang="en-US" sz="6000" dirty="0"/>
            </a:br>
            <a:r>
              <a:rPr lang="en-US" sz="6000" dirty="0"/>
              <a:t>(2017)</a:t>
            </a:r>
          </a:p>
        </p:txBody>
      </p:sp>
    </p:spTree>
    <p:custDataLst>
      <p:tags r:id="rId1"/>
    </p:custData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2C58-E7E6-60FC-2E2B-9AE3E20B3377}"/>
              </a:ext>
            </a:extLst>
          </p:cNvPr>
          <p:cNvSpPr>
            <a:spLocks noGrp="1"/>
          </p:cNvSpPr>
          <p:nvPr>
            <p:ph type="title"/>
          </p:nvPr>
        </p:nvSpPr>
        <p:spPr>
          <a:xfrm>
            <a:off x="883138" y="144009"/>
            <a:ext cx="10566400" cy="1143000"/>
          </a:xfrm>
        </p:spPr>
        <p:txBody>
          <a:bodyPr/>
          <a:lstStyle/>
          <a:p>
            <a:r>
              <a:rPr lang="en-US" dirty="0"/>
              <a:t>				      2022 </a:t>
            </a:r>
          </a:p>
        </p:txBody>
      </p:sp>
      <p:sp>
        <p:nvSpPr>
          <p:cNvPr id="3" name="Content Placeholder 2">
            <a:extLst>
              <a:ext uri="{FF2B5EF4-FFF2-40B4-BE49-F238E27FC236}">
                <a16:creationId xmlns:a16="http://schemas.microsoft.com/office/drawing/2014/main" id="{F3F502E3-75C8-56FC-1DAB-19E32F481FA8}"/>
              </a:ext>
            </a:extLst>
          </p:cNvPr>
          <p:cNvSpPr>
            <a:spLocks noGrp="1"/>
          </p:cNvSpPr>
          <p:nvPr>
            <p:ph sz="quarter" idx="13"/>
          </p:nvPr>
        </p:nvSpPr>
        <p:spPr>
          <a:xfrm>
            <a:off x="812800" y="1004835"/>
            <a:ext cx="10566400" cy="4710165"/>
          </a:xfrm>
        </p:spPr>
        <p:txBody>
          <a:bodyPr>
            <a:normAutofit fontScale="55000" lnSpcReduction="20000"/>
          </a:bodyPr>
          <a:lstStyle/>
          <a:p>
            <a:r>
              <a:rPr lang="en-US" sz="5800" dirty="0"/>
              <a:t>There have been more than 600 mass shootings so far in 2022  </a:t>
            </a:r>
            <a:r>
              <a:rPr lang="en-US" sz="3600" i="1" dirty="0"/>
              <a:t>November 23, 2022 Washington Post</a:t>
            </a:r>
          </a:p>
          <a:p>
            <a:endParaRPr lang="en-US" sz="5800" i="1" dirty="0"/>
          </a:p>
          <a:p>
            <a:r>
              <a:rPr lang="en-US" sz="5800" dirty="0"/>
              <a:t> 5  Killed		Hedingham Neighborhood Raleigh, NC </a:t>
            </a:r>
          </a:p>
          <a:p>
            <a:r>
              <a:rPr lang="en-US" sz="5800" dirty="0"/>
              <a:t> 5  Killed  	Club Q,  Colorado Springs </a:t>
            </a:r>
          </a:p>
          <a:p>
            <a:r>
              <a:rPr lang="en-US" sz="5800" dirty="0"/>
              <a:t> 3  Killed		University of Virginia in Charlottesville </a:t>
            </a:r>
          </a:p>
          <a:p>
            <a:r>
              <a:rPr lang="en-US" sz="5800" dirty="0"/>
              <a:t> 5  Killed  	Walmart in the Tidewater area of Virginia </a:t>
            </a:r>
          </a:p>
          <a:p>
            <a:endParaRPr lang="en-US" dirty="0"/>
          </a:p>
        </p:txBody>
      </p:sp>
    </p:spTree>
    <p:extLst>
      <p:ext uri="{BB962C8B-B14F-4D97-AF65-F5344CB8AC3E}">
        <p14:creationId xmlns:p14="http://schemas.microsoft.com/office/powerpoint/2010/main" val="1719016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9FE4-C13D-4EBC-B94C-5EDA37BEAE34}"/>
              </a:ext>
            </a:extLst>
          </p:cNvPr>
          <p:cNvSpPr>
            <a:spLocks noGrp="1"/>
          </p:cNvSpPr>
          <p:nvPr>
            <p:ph type="title"/>
          </p:nvPr>
        </p:nvSpPr>
        <p:spPr>
          <a:xfrm>
            <a:off x="1143001" y="872937"/>
            <a:ext cx="5920740" cy="1360898"/>
          </a:xfrm>
        </p:spPr>
        <p:txBody>
          <a:bodyPr>
            <a:normAutofit/>
          </a:bodyPr>
          <a:lstStyle/>
          <a:p>
            <a:r>
              <a:rPr lang="en-US" dirty="0"/>
              <a:t>Three Stages of Disaster Response</a:t>
            </a:r>
          </a:p>
        </p:txBody>
      </p:sp>
      <p:sp>
        <p:nvSpPr>
          <p:cNvPr id="3" name="Content Placeholder 2">
            <a:extLst>
              <a:ext uri="{FF2B5EF4-FFF2-40B4-BE49-F238E27FC236}">
                <a16:creationId xmlns:a16="http://schemas.microsoft.com/office/drawing/2014/main" id="{CD583548-A419-4901-9BA9-F0659D5D872A}"/>
              </a:ext>
            </a:extLst>
          </p:cNvPr>
          <p:cNvSpPr>
            <a:spLocks noGrp="1"/>
          </p:cNvSpPr>
          <p:nvPr>
            <p:ph idx="1"/>
          </p:nvPr>
        </p:nvSpPr>
        <p:spPr>
          <a:xfrm>
            <a:off x="1143000" y="2332028"/>
            <a:ext cx="3769468" cy="3840171"/>
          </a:xfrm>
        </p:spPr>
        <p:txBody>
          <a:bodyPr>
            <a:normAutofit/>
          </a:bodyPr>
          <a:lstStyle/>
          <a:p>
            <a:r>
              <a:rPr lang="en-US" sz="2800" dirty="0"/>
              <a:t>Denial</a:t>
            </a:r>
          </a:p>
          <a:p>
            <a:r>
              <a:rPr lang="en-US" sz="2800" dirty="0"/>
              <a:t>Deliberation</a:t>
            </a:r>
          </a:p>
          <a:p>
            <a:r>
              <a:rPr lang="en-US" sz="2800" dirty="0"/>
              <a:t>Decisive Moment   </a:t>
            </a:r>
          </a:p>
        </p:txBody>
      </p:sp>
      <p:pic>
        <p:nvPicPr>
          <p:cNvPr id="5" name="Picture 4" descr="A set of stairs&#10;&#10;Description automatically generated with low confidence">
            <a:extLst>
              <a:ext uri="{FF2B5EF4-FFF2-40B4-BE49-F238E27FC236}">
                <a16:creationId xmlns:a16="http://schemas.microsoft.com/office/drawing/2014/main" id="{222DD0EE-523F-4353-B584-C1DED44C4C09}"/>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836" r="-2" b="6747"/>
          <a:stretch/>
        </p:blipFill>
        <p:spPr>
          <a:xfrm>
            <a:off x="5280193" y="10"/>
            <a:ext cx="6911808" cy="6857990"/>
          </a:xfrm>
          <a:custGeom>
            <a:avLst/>
            <a:gdLst/>
            <a:ahLst/>
            <a:cxnLst/>
            <a:rect l="l" t="t" r="r" b="b"/>
            <a:pathLst>
              <a:path w="6911808" h="6858000">
                <a:moveTo>
                  <a:pt x="6001291" y="0"/>
                </a:moveTo>
                <a:lnTo>
                  <a:pt x="6010593" y="0"/>
                </a:lnTo>
                <a:lnTo>
                  <a:pt x="6911808" y="0"/>
                </a:lnTo>
                <a:lnTo>
                  <a:pt x="6911808" y="6858000"/>
                </a:lnTo>
                <a:lnTo>
                  <a:pt x="6094479" y="6858000"/>
                </a:lnTo>
                <a:lnTo>
                  <a:pt x="6001291" y="6858000"/>
                </a:lnTo>
                <a:lnTo>
                  <a:pt x="2229335" y="6858000"/>
                </a:lnTo>
                <a:lnTo>
                  <a:pt x="1633138" y="6858000"/>
                </a:lnTo>
                <a:lnTo>
                  <a:pt x="0" y="6858000"/>
                </a:lnTo>
                <a:lnTo>
                  <a:pt x="6001291" y="10614"/>
                </a:lnTo>
                <a:close/>
              </a:path>
            </a:pathLst>
          </a:custGeom>
        </p:spPr>
      </p:pic>
    </p:spTree>
    <p:extLst>
      <p:ext uri="{BB962C8B-B14F-4D97-AF65-F5344CB8AC3E}">
        <p14:creationId xmlns:p14="http://schemas.microsoft.com/office/powerpoint/2010/main" val="2027529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Shape 584" descr="http://putupyourdukes.files.wordpress.com/2008/11/stivers-6-30-06-denial-is-t.gif"/>
          <p:cNvPicPr preferRelativeResize="0"/>
          <p:nvPr/>
        </p:nvPicPr>
        <p:blipFill rotWithShape="1">
          <a:blip r:embed="rId4">
            <a:alphaModFix/>
          </a:blip>
          <a:srcRect/>
          <a:stretch/>
        </p:blipFill>
        <p:spPr>
          <a:xfrm>
            <a:off x="2522231" y="1740425"/>
            <a:ext cx="7147538" cy="4419075"/>
          </a:xfrm>
          <a:prstGeom prst="rect">
            <a:avLst/>
          </a:prstGeom>
          <a:noFill/>
          <a:ln>
            <a:noFill/>
          </a:ln>
        </p:spPr>
      </p:pic>
      <p:sp>
        <p:nvSpPr>
          <p:cNvPr id="585" name="Shape 585"/>
          <p:cNvSpPr txBox="1">
            <a:spLocks noGrp="1"/>
          </p:cNvSpPr>
          <p:nvPr>
            <p:ph type="title"/>
          </p:nvPr>
        </p:nvSpPr>
        <p:spPr>
          <a:xfrm>
            <a:off x="4032404" y="575025"/>
            <a:ext cx="4127192" cy="898175"/>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Denial</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3" name="Shape 896"/>
          <p:cNvSpPr txBox="1">
            <a:spLocks/>
          </p:cNvSpPr>
          <p:nvPr/>
        </p:nvSpPr>
        <p:spPr>
          <a:xfrm>
            <a:off x="460593" y="2414265"/>
            <a:ext cx="11270815" cy="1325563"/>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lnSpc>
                <a:spcPct val="90000"/>
              </a:lnSpc>
              <a:buClr>
                <a:schemeClr val="lt1"/>
              </a:buClr>
              <a:buSzPct val="25000"/>
              <a:buFont typeface="Arial Black"/>
              <a:buNone/>
            </a:pPr>
            <a:r>
              <a:rPr lang="en-US" sz="6600" dirty="0">
                <a:solidFill>
                  <a:schemeClr val="lt1"/>
                </a:solidFill>
                <a:latin typeface="Arial Black"/>
                <a:ea typeface="Arial Black"/>
                <a:cs typeface="Arial Black"/>
                <a:sym typeface="Arial Black"/>
              </a:rPr>
              <a:t>Active </a:t>
            </a:r>
            <a:r>
              <a:rPr lang="en-US" sz="6000" dirty="0">
                <a:solidFill>
                  <a:schemeClr val="lt1"/>
                </a:solidFill>
                <a:latin typeface="Arial Black"/>
                <a:ea typeface="Arial Black"/>
                <a:cs typeface="Arial Black"/>
                <a:sym typeface="Arial Black"/>
              </a:rPr>
              <a:t>Attack</a:t>
            </a:r>
            <a:r>
              <a:rPr lang="en-US" sz="6600" dirty="0">
                <a:solidFill>
                  <a:schemeClr val="lt1"/>
                </a:solidFill>
                <a:latin typeface="Arial Black"/>
                <a:ea typeface="Arial Black"/>
                <a:cs typeface="Arial Black"/>
                <a:sym typeface="Arial Black"/>
              </a:rPr>
              <a:t> Events</a:t>
            </a:r>
          </a:p>
        </p:txBody>
      </p:sp>
      <p:sp>
        <p:nvSpPr>
          <p:cNvPr id="4" name="Text Placeholder 3">
            <a:extLst>
              <a:ext uri="{FF2B5EF4-FFF2-40B4-BE49-F238E27FC236}">
                <a16:creationId xmlns:a16="http://schemas.microsoft.com/office/drawing/2014/main" id="{6049AE68-509D-90D9-D5D1-98665C1969C0}"/>
              </a:ext>
            </a:extLst>
          </p:cNvPr>
          <p:cNvSpPr>
            <a:spLocks noGrp="1"/>
          </p:cNvSpPr>
          <p:nvPr>
            <p:ph type="body" idx="1"/>
          </p:nvPr>
        </p:nvSpPr>
        <p:spPr/>
        <p:txBody>
          <a:bodyPr>
            <a:normAutofit/>
          </a:bodyPr>
          <a:lstStyle/>
          <a:p>
            <a:pPr algn="ctr"/>
            <a:r>
              <a:rPr lang="en-US" sz="3200" dirty="0"/>
              <a:t>A.D.D. / Run, Hide, Fight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11" name="Shape 610"/>
          <p:cNvPicPr preferRelativeResize="0">
            <a:picLocks noGrp="1"/>
          </p:cNvPicPr>
          <p:nvPr>
            <p:ph type="body" idx="2"/>
          </p:nvPr>
        </p:nvPicPr>
        <p:blipFill rotWithShape="1">
          <a:blip r:embed="rId4">
            <a:alphaModFix/>
          </a:blip>
          <a:srcRect l="18795" r="18795" b="6386"/>
          <a:stretch/>
        </p:blipFill>
        <p:spPr>
          <a:xfrm>
            <a:off x="2050489" y="2425233"/>
            <a:ext cx="3361975" cy="3361975"/>
          </a:xfrm>
          <a:prstGeom prst="ellipse">
            <a:avLst/>
          </a:prstGeom>
          <a:noFill/>
          <a:ln>
            <a:noFill/>
          </a:ln>
          <a:effectLst>
            <a:softEdge rad="317500"/>
          </a:effectLst>
        </p:spPr>
      </p:pic>
      <p:sp>
        <p:nvSpPr>
          <p:cNvPr id="12" name="Shape 615"/>
          <p:cNvSpPr txBox="1"/>
          <p:nvPr/>
        </p:nvSpPr>
        <p:spPr>
          <a:xfrm>
            <a:off x="3962400" y="1747757"/>
            <a:ext cx="3239393" cy="677476"/>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4000" dirty="0">
                <a:solidFill>
                  <a:schemeClr val="lt1"/>
                </a:solidFill>
                <a:latin typeface="+mn-lt"/>
                <a:ea typeface="Calibri"/>
                <a:cs typeface="Calibri"/>
                <a:sym typeface="Calibri"/>
              </a:rPr>
              <a:t>Human Brain</a:t>
            </a:r>
          </a:p>
        </p:txBody>
      </p:sp>
      <p:sp>
        <p:nvSpPr>
          <p:cNvPr id="606" name="Shape 606"/>
          <p:cNvSpPr txBox="1">
            <a:spLocks noGrp="1"/>
          </p:cNvSpPr>
          <p:nvPr>
            <p:ph type="title"/>
          </p:nvPr>
        </p:nvSpPr>
        <p:spPr>
          <a:xfrm>
            <a:off x="3453763" y="512975"/>
            <a:ext cx="5284475" cy="1012579"/>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Deliberation</a:t>
            </a:r>
            <a:endParaRPr lang="en-US" sz="7200" b="0" i="0" u="none" strike="noStrike" cap="none" dirty="0">
              <a:solidFill>
                <a:schemeClr val="lt1"/>
              </a:solidFill>
              <a:latin typeface="Arial Black"/>
              <a:ea typeface="Arial Black"/>
              <a:cs typeface="Arial Black"/>
              <a:sym typeface="Arial Black"/>
            </a:endParaRPr>
          </a:p>
        </p:txBody>
      </p:sp>
      <p:sp>
        <p:nvSpPr>
          <p:cNvPr id="10" name="Shape 631"/>
          <p:cNvSpPr txBox="1"/>
          <p:nvPr/>
        </p:nvSpPr>
        <p:spPr>
          <a:xfrm>
            <a:off x="5018320" y="2848394"/>
            <a:ext cx="2210955" cy="2659365"/>
          </a:xfrm>
          <a:prstGeom prst="rect">
            <a:avLst/>
          </a:prstGeom>
          <a:noFill/>
          <a:ln>
            <a:noFill/>
          </a:ln>
        </p:spPr>
        <p:txBody>
          <a:bodyPr wrap="square" lIns="91425" tIns="45700" rIns="91425" bIns="45700" anchor="t" anchorCtr="0">
            <a:noAutofit/>
          </a:bodyPr>
          <a:lstStyle/>
          <a:p>
            <a:pPr marR="0" lvl="0" algn="l" rtl="0">
              <a:lnSpc>
                <a:spcPct val="150000"/>
              </a:lnSpc>
              <a:spcBef>
                <a:spcPts val="0"/>
              </a:spcBef>
              <a:buSzPct val="100000"/>
            </a:pPr>
            <a:r>
              <a:rPr lang="en-US" sz="3600" dirty="0">
                <a:solidFill>
                  <a:schemeClr val="lt1"/>
                </a:solidFill>
                <a:latin typeface="+mn-lt"/>
                <a:ea typeface="Calibri"/>
                <a:cs typeface="Calibri"/>
                <a:sym typeface="Calibri"/>
              </a:rPr>
              <a:t>Fight</a:t>
            </a:r>
          </a:p>
          <a:p>
            <a:pPr marR="0" lvl="0" algn="l" rtl="0">
              <a:lnSpc>
                <a:spcPct val="150000"/>
              </a:lnSpc>
              <a:spcBef>
                <a:spcPts val="0"/>
              </a:spcBef>
              <a:buSzPct val="100000"/>
            </a:pPr>
            <a:r>
              <a:rPr lang="en-US" sz="3600" dirty="0">
                <a:solidFill>
                  <a:schemeClr val="lt1"/>
                </a:solidFill>
                <a:latin typeface="+mn-lt"/>
                <a:ea typeface="Calibri"/>
                <a:cs typeface="Calibri"/>
                <a:sym typeface="Calibri"/>
              </a:rPr>
              <a:t>Flight</a:t>
            </a:r>
          </a:p>
          <a:p>
            <a:pPr marR="0" lvl="0" algn="l" rtl="0">
              <a:lnSpc>
                <a:spcPct val="150000"/>
              </a:lnSpc>
              <a:spcBef>
                <a:spcPts val="0"/>
              </a:spcBef>
              <a:buSzPct val="100000"/>
            </a:pPr>
            <a:r>
              <a:rPr lang="en-US" sz="3200" dirty="0">
                <a:solidFill>
                  <a:schemeClr val="lt1"/>
                </a:solidFill>
                <a:latin typeface="+mn-lt"/>
                <a:ea typeface="Calibri"/>
                <a:cs typeface="Calibri"/>
                <a:sym typeface="Calibri"/>
              </a:rPr>
              <a:t>Freeze</a:t>
            </a:r>
            <a:endParaRPr lang="en-US" sz="3600" dirty="0">
              <a:solidFill>
                <a:schemeClr val="lt1"/>
              </a:solidFill>
              <a:latin typeface="+mn-lt"/>
              <a:ea typeface="Calibri"/>
              <a:cs typeface="Calibri"/>
              <a:sym typeface="Calibri"/>
            </a:endParaRPr>
          </a:p>
        </p:txBody>
      </p:sp>
      <p:pic>
        <p:nvPicPr>
          <p:cNvPr id="5" name="Shape 598">
            <a:extLst>
              <a:ext uri="{FF2B5EF4-FFF2-40B4-BE49-F238E27FC236}">
                <a16:creationId xmlns:a16="http://schemas.microsoft.com/office/drawing/2014/main" id="{53B7FA0A-95C1-633A-849B-0D3DA57B81DD}"/>
              </a:ext>
            </a:extLst>
          </p:cNvPr>
          <p:cNvPicPr preferRelativeResize="0">
            <a:picLocks noGrp="1"/>
          </p:cNvPicPr>
          <p:nvPr>
            <p:ph sz="quarter" idx="4"/>
          </p:nvPr>
        </p:nvPicPr>
        <p:blipFill rotWithShape="1">
          <a:blip r:embed="rId5">
            <a:alphaModFix/>
          </a:blip>
          <a:srcRect l="11204" t="3878" r="11573" b="18900"/>
          <a:stretch/>
        </p:blipFill>
        <p:spPr>
          <a:xfrm>
            <a:off x="7117285" y="2212295"/>
            <a:ext cx="3024226" cy="3024187"/>
          </a:xfrm>
          <a:prstGeom prst="ellipse">
            <a:avLst/>
          </a:prstGeom>
          <a:noFill/>
          <a:ln>
            <a:noFill/>
          </a:ln>
          <a:effectLst>
            <a:softEdge rad="317500"/>
          </a:effectLst>
        </p:spPr>
      </p:pic>
    </p:spTree>
    <p:custDataLst>
      <p:tags r:id="rId1"/>
    </p:custDataLst>
    <p:extLst>
      <p:ext uri="{BB962C8B-B14F-4D97-AF65-F5344CB8AC3E}">
        <p14:creationId xmlns:p14="http://schemas.microsoft.com/office/powerpoint/2010/main" val="371362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5DA4-8FBA-4D1B-A9A2-D2F9002772D2}"/>
              </a:ext>
            </a:extLst>
          </p:cNvPr>
          <p:cNvSpPr>
            <a:spLocks noGrp="1"/>
          </p:cNvSpPr>
          <p:nvPr>
            <p:ph type="title"/>
          </p:nvPr>
        </p:nvSpPr>
        <p:spPr/>
        <p:txBody>
          <a:bodyPr/>
          <a:lstStyle/>
          <a:p>
            <a:pPr algn="ctr"/>
            <a:r>
              <a:rPr lang="en-US" dirty="0"/>
              <a:t>What Should I do?</a:t>
            </a:r>
          </a:p>
        </p:txBody>
      </p:sp>
      <p:sp>
        <p:nvSpPr>
          <p:cNvPr id="3" name="Content Placeholder 2">
            <a:extLst>
              <a:ext uri="{FF2B5EF4-FFF2-40B4-BE49-F238E27FC236}">
                <a16:creationId xmlns:a16="http://schemas.microsoft.com/office/drawing/2014/main" id="{C3D809E0-201B-472D-8395-BFF3047F4E5A}"/>
              </a:ext>
            </a:extLst>
          </p:cNvPr>
          <p:cNvSpPr>
            <a:spLocks noGrp="1"/>
          </p:cNvSpPr>
          <p:nvPr>
            <p:ph idx="1"/>
          </p:nvPr>
        </p:nvSpPr>
        <p:spPr/>
        <p:txBody>
          <a:bodyPr>
            <a:normAutofit fontScale="92500" lnSpcReduction="20000"/>
          </a:bodyPr>
          <a:lstStyle/>
          <a:p>
            <a:pPr marL="0" indent="0">
              <a:buNone/>
            </a:pPr>
            <a:r>
              <a:rPr lang="en-US" sz="3500" dirty="0"/>
              <a:t>Deliberation:</a:t>
            </a:r>
          </a:p>
          <a:p>
            <a:pPr marL="0" indent="0">
              <a:buNone/>
            </a:pPr>
            <a:endParaRPr lang="en-US" dirty="0"/>
          </a:p>
          <a:p>
            <a:pPr marL="0" indent="0">
              <a:buNone/>
            </a:pPr>
            <a:r>
              <a:rPr lang="en-US" dirty="0"/>
              <a:t>	</a:t>
            </a:r>
            <a:r>
              <a:rPr lang="en-US" sz="3200" dirty="0"/>
              <a:t>Avoid, Deny, Defend </a:t>
            </a:r>
          </a:p>
          <a:p>
            <a:pPr marL="0" indent="0">
              <a:buNone/>
            </a:pPr>
            <a:br>
              <a:rPr lang="en-US" dirty="0"/>
            </a:br>
            <a:r>
              <a:rPr lang="en-US" dirty="0"/>
              <a:t>				or	</a:t>
            </a:r>
          </a:p>
          <a:p>
            <a:pPr marL="0" indent="0">
              <a:buNone/>
            </a:pPr>
            <a:endParaRPr lang="en-US" dirty="0"/>
          </a:p>
          <a:p>
            <a:pPr marL="0" indent="0">
              <a:buNone/>
            </a:pPr>
            <a:r>
              <a:rPr lang="en-US" dirty="0"/>
              <a:t>			</a:t>
            </a:r>
            <a:r>
              <a:rPr lang="en-US" sz="4000" dirty="0"/>
              <a:t>Run, Hide, Fight</a:t>
            </a:r>
          </a:p>
        </p:txBody>
      </p:sp>
    </p:spTree>
    <p:extLst>
      <p:ext uri="{BB962C8B-B14F-4D97-AF65-F5344CB8AC3E}">
        <p14:creationId xmlns:p14="http://schemas.microsoft.com/office/powerpoint/2010/main" val="1689363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A5A9-6C05-4570-B968-3D649C58AC50}"/>
              </a:ext>
            </a:extLst>
          </p:cNvPr>
          <p:cNvSpPr>
            <a:spLocks noGrp="1"/>
          </p:cNvSpPr>
          <p:nvPr>
            <p:ph type="title"/>
          </p:nvPr>
        </p:nvSpPr>
        <p:spPr>
          <a:xfrm>
            <a:off x="6286919" y="546731"/>
            <a:ext cx="4953000" cy="2511753"/>
          </a:xfrm>
        </p:spPr>
        <p:txBody>
          <a:bodyPr vert="horz" lIns="91440" tIns="45720" rIns="91440" bIns="45720" rtlCol="0" anchor="b">
            <a:normAutofit/>
          </a:bodyPr>
          <a:lstStyle/>
          <a:p>
            <a:pPr algn="r"/>
            <a:r>
              <a:rPr lang="en-US" sz="4800" cap="all" spc="300" dirty="0"/>
              <a:t>Movement and Distance</a:t>
            </a:r>
          </a:p>
        </p:txBody>
      </p:sp>
      <p:sp>
        <p:nvSpPr>
          <p:cNvPr id="3" name="Content Placeholder 2">
            <a:extLst>
              <a:ext uri="{FF2B5EF4-FFF2-40B4-BE49-F238E27FC236}">
                <a16:creationId xmlns:a16="http://schemas.microsoft.com/office/drawing/2014/main" id="{54D06417-C9B1-4FA7-B331-A2BED23AF5AA}"/>
              </a:ext>
            </a:extLst>
          </p:cNvPr>
          <p:cNvSpPr>
            <a:spLocks noGrp="1"/>
          </p:cNvSpPr>
          <p:nvPr>
            <p:ph idx="1"/>
          </p:nvPr>
        </p:nvSpPr>
        <p:spPr>
          <a:xfrm>
            <a:off x="6286919" y="3799517"/>
            <a:ext cx="4665784" cy="1144272"/>
          </a:xfrm>
        </p:spPr>
        <p:txBody>
          <a:bodyPr vert="horz" lIns="91440" tIns="45720" rIns="91440" bIns="45720" rtlCol="0">
            <a:noAutofit/>
          </a:bodyPr>
          <a:lstStyle/>
          <a:p>
            <a:pPr marL="0" indent="0" algn="r">
              <a:lnSpc>
                <a:spcPct val="100000"/>
              </a:lnSpc>
              <a:buNone/>
            </a:pPr>
            <a:r>
              <a:rPr lang="en-US" sz="3200" dirty="0">
                <a:solidFill>
                  <a:srgbClr val="FFFFFF"/>
                </a:solidFill>
              </a:rPr>
              <a:t>Knowing your exits : </a:t>
            </a:r>
          </a:p>
          <a:p>
            <a:pPr marL="0" indent="0" algn="r">
              <a:lnSpc>
                <a:spcPct val="100000"/>
              </a:lnSpc>
              <a:buNone/>
            </a:pPr>
            <a:r>
              <a:rPr lang="en-US" sz="3200" dirty="0">
                <a:solidFill>
                  <a:srgbClr val="FFFFFF"/>
                </a:solidFill>
              </a:rPr>
              <a:t>Traditional and</a:t>
            </a:r>
          </a:p>
          <a:p>
            <a:pPr marL="0" indent="0" algn="r">
              <a:lnSpc>
                <a:spcPct val="100000"/>
              </a:lnSpc>
              <a:buNone/>
            </a:pPr>
            <a:r>
              <a:rPr lang="en-US" sz="3200" dirty="0">
                <a:solidFill>
                  <a:srgbClr val="FFFFFF"/>
                </a:solidFill>
              </a:rPr>
              <a:t>Non-Traditional</a:t>
            </a:r>
          </a:p>
        </p:txBody>
      </p:sp>
      <p:pic>
        <p:nvPicPr>
          <p:cNvPr id="9218" name="Picture 2" descr="A new Michigan high school was designed to thwart active shooters">
            <a:extLst>
              <a:ext uri="{FF2B5EF4-FFF2-40B4-BE49-F238E27FC236}">
                <a16:creationId xmlns:a16="http://schemas.microsoft.com/office/drawing/2014/main" id="{A36BAD75-19E3-4D5B-B660-E2C4894266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6" y="1802607"/>
            <a:ext cx="5261615" cy="3312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2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3C2-C386-4DAF-9E45-AD58D24AE2E4}"/>
              </a:ext>
            </a:extLst>
          </p:cNvPr>
          <p:cNvSpPr>
            <a:spLocks noGrp="1"/>
          </p:cNvSpPr>
          <p:nvPr>
            <p:ph type="title"/>
          </p:nvPr>
        </p:nvSpPr>
        <p:spPr>
          <a:xfrm>
            <a:off x="5250873" y="872935"/>
            <a:ext cx="5798126" cy="1360898"/>
          </a:xfrm>
        </p:spPr>
        <p:txBody>
          <a:bodyPr>
            <a:normAutofit/>
          </a:bodyPr>
          <a:lstStyle/>
          <a:p>
            <a:r>
              <a:rPr lang="en-US" dirty="0"/>
              <a:t>Movement and Distance </a:t>
            </a:r>
          </a:p>
        </p:txBody>
      </p:sp>
      <p:sp>
        <p:nvSpPr>
          <p:cNvPr id="3" name="Content Placeholder 2">
            <a:extLst>
              <a:ext uri="{FF2B5EF4-FFF2-40B4-BE49-F238E27FC236}">
                <a16:creationId xmlns:a16="http://schemas.microsoft.com/office/drawing/2014/main" id="{E11FD0F5-ED0F-432C-8764-DE9EDDBC6A04}"/>
              </a:ext>
            </a:extLst>
          </p:cNvPr>
          <p:cNvSpPr>
            <a:spLocks noGrp="1"/>
          </p:cNvSpPr>
          <p:nvPr>
            <p:ph idx="1"/>
          </p:nvPr>
        </p:nvSpPr>
        <p:spPr>
          <a:xfrm>
            <a:off x="5250873" y="2332026"/>
            <a:ext cx="5798126" cy="3840174"/>
          </a:xfrm>
        </p:spPr>
        <p:txBody>
          <a:bodyPr>
            <a:normAutofit/>
          </a:bodyPr>
          <a:lstStyle/>
          <a:p>
            <a:r>
              <a:rPr lang="en-US" dirty="0"/>
              <a:t>Know your exit – traditional and non-traditional exits</a:t>
            </a:r>
          </a:p>
          <a:p>
            <a:endParaRPr lang="en-US" dirty="0"/>
          </a:p>
        </p:txBody>
      </p:sp>
      <p:pic>
        <p:nvPicPr>
          <p:cNvPr id="10242" name="Picture 2" descr="How to Remove a Non-Load Bearing Interior Wall">
            <a:extLst>
              <a:ext uri="{FF2B5EF4-FFF2-40B4-BE49-F238E27FC236}">
                <a16:creationId xmlns:a16="http://schemas.microsoft.com/office/drawing/2014/main" id="{D9F6010C-0E4F-4759-BE3E-BF100FA0E2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094" y="2332026"/>
            <a:ext cx="5192392" cy="3653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60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88494-6EFD-4983-B479-159BD4C8AE97}"/>
              </a:ext>
            </a:extLst>
          </p:cNvPr>
          <p:cNvSpPr>
            <a:spLocks noGrp="1"/>
          </p:cNvSpPr>
          <p:nvPr>
            <p:ph type="title"/>
          </p:nvPr>
        </p:nvSpPr>
        <p:spPr>
          <a:xfrm>
            <a:off x="492369" y="123070"/>
            <a:ext cx="10106173" cy="889873"/>
          </a:xfrm>
        </p:spPr>
        <p:txBody>
          <a:bodyPr vert="horz" lIns="91440" tIns="45720" rIns="91440" bIns="45720" rtlCol="0" anchor="b">
            <a:normAutofit/>
          </a:bodyPr>
          <a:lstStyle/>
          <a:p>
            <a:pPr algn="r"/>
            <a:r>
              <a:rPr lang="en-US" sz="4800" cap="all" spc="300" dirty="0"/>
              <a:t>Movement and Distance</a:t>
            </a:r>
          </a:p>
        </p:txBody>
      </p:sp>
      <p:sp>
        <p:nvSpPr>
          <p:cNvPr id="3" name="Content Placeholder 2">
            <a:extLst>
              <a:ext uri="{FF2B5EF4-FFF2-40B4-BE49-F238E27FC236}">
                <a16:creationId xmlns:a16="http://schemas.microsoft.com/office/drawing/2014/main" id="{F6B82F0D-487C-45FC-80B2-9F98BD80775E}"/>
              </a:ext>
            </a:extLst>
          </p:cNvPr>
          <p:cNvSpPr>
            <a:spLocks noGrp="1"/>
          </p:cNvSpPr>
          <p:nvPr>
            <p:ph idx="1"/>
          </p:nvPr>
        </p:nvSpPr>
        <p:spPr>
          <a:xfrm>
            <a:off x="4701843" y="2120201"/>
            <a:ext cx="1618570" cy="1738365"/>
          </a:xfrm>
        </p:spPr>
        <p:txBody>
          <a:bodyPr vert="horz" lIns="91440" tIns="45720" rIns="91440" bIns="45720" rtlCol="0">
            <a:normAutofit/>
          </a:bodyPr>
          <a:lstStyle/>
          <a:p>
            <a:pPr marL="0" indent="0" algn="r">
              <a:lnSpc>
                <a:spcPct val="100000"/>
              </a:lnSpc>
              <a:buNone/>
            </a:pPr>
            <a:r>
              <a:rPr lang="en-US" sz="1800" dirty="0"/>
              <a:t>Cover</a:t>
            </a:r>
          </a:p>
          <a:p>
            <a:pPr marL="0" indent="0" algn="r">
              <a:lnSpc>
                <a:spcPct val="100000"/>
              </a:lnSpc>
              <a:buNone/>
            </a:pPr>
            <a:r>
              <a:rPr lang="en-US" sz="1800" dirty="0"/>
              <a:t>vs.</a:t>
            </a:r>
          </a:p>
          <a:p>
            <a:pPr marL="0" indent="0" algn="r">
              <a:lnSpc>
                <a:spcPct val="100000"/>
              </a:lnSpc>
              <a:buNone/>
            </a:pPr>
            <a:r>
              <a:rPr lang="en-US" sz="1800" dirty="0"/>
              <a:t> Concealment</a:t>
            </a:r>
          </a:p>
        </p:txBody>
      </p:sp>
      <p:pic>
        <p:nvPicPr>
          <p:cNvPr id="11266" name="Picture 2" descr="Cover-Vs-Concealment - Survive A Shooting.com">
            <a:extLst>
              <a:ext uri="{FF2B5EF4-FFF2-40B4-BE49-F238E27FC236}">
                <a16:creationId xmlns:a16="http://schemas.microsoft.com/office/drawing/2014/main" id="{19850D63-276F-410C-9838-14927E19E4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8698" y="1546475"/>
            <a:ext cx="4225027" cy="403610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848011F-9F65-4356-B786-6A92D8F0C5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62540" y="1546475"/>
            <a:ext cx="4968078" cy="372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99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3DE8-8DB0-4287-8ED9-FAD5AF3ECE32}"/>
              </a:ext>
            </a:extLst>
          </p:cNvPr>
          <p:cNvSpPr>
            <a:spLocks noGrp="1"/>
          </p:cNvSpPr>
          <p:nvPr>
            <p:ph type="title"/>
          </p:nvPr>
        </p:nvSpPr>
        <p:spPr/>
        <p:txBody>
          <a:bodyPr/>
          <a:lstStyle/>
          <a:p>
            <a:pPr algn="ctr"/>
            <a:r>
              <a:rPr lang="en-US" dirty="0"/>
              <a:t>Decisive Moment</a:t>
            </a:r>
          </a:p>
        </p:txBody>
      </p:sp>
      <p:sp>
        <p:nvSpPr>
          <p:cNvPr id="3" name="Content Placeholder 2">
            <a:extLst>
              <a:ext uri="{FF2B5EF4-FFF2-40B4-BE49-F238E27FC236}">
                <a16:creationId xmlns:a16="http://schemas.microsoft.com/office/drawing/2014/main" id="{0BC78B65-E178-44DE-BF84-8253E6BD27CA}"/>
              </a:ext>
            </a:extLst>
          </p:cNvPr>
          <p:cNvSpPr>
            <a:spLocks noGrp="1"/>
          </p:cNvSpPr>
          <p:nvPr>
            <p:ph idx="1"/>
          </p:nvPr>
        </p:nvSpPr>
        <p:spPr/>
        <p:txBody>
          <a:bodyPr>
            <a:normAutofit fontScale="92500" lnSpcReduction="20000"/>
          </a:bodyPr>
          <a:lstStyle/>
          <a:p>
            <a:pPr marL="0" indent="0" algn="ctr">
              <a:buNone/>
            </a:pPr>
            <a:r>
              <a:rPr lang="en-US" sz="7200" dirty="0"/>
              <a:t>JUST </a:t>
            </a:r>
          </a:p>
          <a:p>
            <a:pPr marL="0" indent="0" algn="ctr">
              <a:buNone/>
            </a:pPr>
            <a:r>
              <a:rPr lang="en-US" sz="7200" dirty="0"/>
              <a:t>DO </a:t>
            </a:r>
          </a:p>
          <a:p>
            <a:pPr marL="0" indent="0" algn="ctr">
              <a:buNone/>
            </a:pPr>
            <a:r>
              <a:rPr lang="en-US" sz="7200" dirty="0"/>
              <a:t>IT</a:t>
            </a:r>
          </a:p>
        </p:txBody>
      </p:sp>
    </p:spTree>
    <p:extLst>
      <p:ext uri="{BB962C8B-B14F-4D97-AF65-F5344CB8AC3E}">
        <p14:creationId xmlns:p14="http://schemas.microsoft.com/office/powerpoint/2010/main" val="1328108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7" name="Straight Connector 136">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9" name="Rectangle 138">
            <a:extLst>
              <a:ext uri="{FF2B5EF4-FFF2-40B4-BE49-F238E27FC236}">
                <a16:creationId xmlns:a16="http://schemas.microsoft.com/office/drawing/2014/main" id="{4DE524F2-C7AF-4466-BA99-09C19DE0D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 group of people outside a building&#10;&#10;Description automatically generated with low confidence">
            <a:extLst>
              <a:ext uri="{FF2B5EF4-FFF2-40B4-BE49-F238E27FC236}">
                <a16:creationId xmlns:a16="http://schemas.microsoft.com/office/drawing/2014/main" id="{BFED63E0-5326-4F0E-93EE-968643CD2624}"/>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t="12500" b="12500"/>
          <a:stretch/>
        </p:blipFill>
        <p:spPr bwMode="auto">
          <a:xfrm>
            <a:off x="-2" y="-2"/>
            <a:ext cx="12192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3093C5F1-820E-45E2-BF45-96B147FEC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3" name="Freeform: Shape 142">
            <a:extLst>
              <a:ext uri="{FF2B5EF4-FFF2-40B4-BE49-F238E27FC236}">
                <a16:creationId xmlns:a16="http://schemas.microsoft.com/office/drawing/2014/main" id="{F391DB8F-CD1E-4B48-81D6-9781BA3F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3268" y="-1"/>
            <a:ext cx="9098732" cy="6858000"/>
          </a:xfrm>
          <a:custGeom>
            <a:avLst/>
            <a:gdLst>
              <a:gd name="connsiteX0" fmla="*/ 6010592 w 9098732"/>
              <a:gd name="connsiteY0" fmla="*/ 0 h 6858000"/>
              <a:gd name="connsiteX1" fmla="*/ 6873692 w 9098732"/>
              <a:gd name="connsiteY1" fmla="*/ 0 h 6858000"/>
              <a:gd name="connsiteX2" fmla="*/ 6873692 w 9098732"/>
              <a:gd name="connsiteY2" fmla="*/ 1553955 h 6858000"/>
              <a:gd name="connsiteX3" fmla="*/ 8235629 w 9098732"/>
              <a:gd name="connsiteY3" fmla="*/ 4 h 6858000"/>
              <a:gd name="connsiteX4" fmla="*/ 8235630 w 9098732"/>
              <a:gd name="connsiteY4" fmla="*/ 2 h 6858000"/>
              <a:gd name="connsiteX5" fmla="*/ 8235632 w 9098732"/>
              <a:gd name="connsiteY5" fmla="*/ 0 h 6858000"/>
              <a:gd name="connsiteX6" fmla="*/ 9098732 w 9098732"/>
              <a:gd name="connsiteY6" fmla="*/ 0 h 6858000"/>
              <a:gd name="connsiteX7" fmla="*/ 9098732 w 9098732"/>
              <a:gd name="connsiteY7" fmla="*/ 6858000 h 6858000"/>
              <a:gd name="connsiteX8" fmla="*/ 6873692 w 9098732"/>
              <a:gd name="connsiteY8" fmla="*/ 6858000 h 6858000"/>
              <a:gd name="connsiteX9" fmla="*/ 2225040 w 9098732"/>
              <a:gd name="connsiteY9" fmla="*/ 6858000 h 6858000"/>
              <a:gd name="connsiteX10" fmla="*/ 0 w 9098732"/>
              <a:gd name="connsiteY10" fmla="*/ 6858000 h 6858000"/>
              <a:gd name="connsiteX11" fmla="*/ 6010589 w 9098732"/>
              <a:gd name="connsiteY11" fmla="*/ 4 h 6858000"/>
              <a:gd name="connsiteX12" fmla="*/ 6010590 w 9098732"/>
              <a:gd name="connsiteY12" fmla="*/ 2 h 6858000"/>
              <a:gd name="connsiteX0" fmla="*/ 6010592 w 9098732"/>
              <a:gd name="connsiteY0" fmla="*/ 0 h 6858000"/>
              <a:gd name="connsiteX1" fmla="*/ 6873692 w 9098732"/>
              <a:gd name="connsiteY1" fmla="*/ 0 h 6858000"/>
              <a:gd name="connsiteX2" fmla="*/ 8235629 w 9098732"/>
              <a:gd name="connsiteY2" fmla="*/ 4 h 6858000"/>
              <a:gd name="connsiteX3" fmla="*/ 8235630 w 9098732"/>
              <a:gd name="connsiteY3" fmla="*/ 2 h 6858000"/>
              <a:gd name="connsiteX4" fmla="*/ 8235632 w 9098732"/>
              <a:gd name="connsiteY4" fmla="*/ 0 h 6858000"/>
              <a:gd name="connsiteX5" fmla="*/ 9098732 w 9098732"/>
              <a:gd name="connsiteY5" fmla="*/ 0 h 6858000"/>
              <a:gd name="connsiteX6" fmla="*/ 9098732 w 9098732"/>
              <a:gd name="connsiteY6" fmla="*/ 6858000 h 6858000"/>
              <a:gd name="connsiteX7" fmla="*/ 6873692 w 9098732"/>
              <a:gd name="connsiteY7" fmla="*/ 6858000 h 6858000"/>
              <a:gd name="connsiteX8" fmla="*/ 2225040 w 9098732"/>
              <a:gd name="connsiteY8" fmla="*/ 6858000 h 6858000"/>
              <a:gd name="connsiteX9" fmla="*/ 0 w 9098732"/>
              <a:gd name="connsiteY9" fmla="*/ 6858000 h 6858000"/>
              <a:gd name="connsiteX10" fmla="*/ 6010589 w 9098732"/>
              <a:gd name="connsiteY10" fmla="*/ 4 h 6858000"/>
              <a:gd name="connsiteX11" fmla="*/ 6010590 w 9098732"/>
              <a:gd name="connsiteY11" fmla="*/ 2 h 6858000"/>
              <a:gd name="connsiteX12" fmla="*/ 6010592 w 9098732"/>
              <a:gd name="connsiteY12" fmla="*/ 0 h 6858000"/>
              <a:gd name="connsiteX0" fmla="*/ 6010592 w 9098732"/>
              <a:gd name="connsiteY0" fmla="*/ 0 h 6858000"/>
              <a:gd name="connsiteX1" fmla="*/ 8235629 w 9098732"/>
              <a:gd name="connsiteY1" fmla="*/ 4 h 6858000"/>
              <a:gd name="connsiteX2" fmla="*/ 8235630 w 9098732"/>
              <a:gd name="connsiteY2" fmla="*/ 2 h 6858000"/>
              <a:gd name="connsiteX3" fmla="*/ 8235632 w 9098732"/>
              <a:gd name="connsiteY3" fmla="*/ 0 h 6858000"/>
              <a:gd name="connsiteX4" fmla="*/ 9098732 w 9098732"/>
              <a:gd name="connsiteY4" fmla="*/ 0 h 6858000"/>
              <a:gd name="connsiteX5" fmla="*/ 9098732 w 9098732"/>
              <a:gd name="connsiteY5" fmla="*/ 6858000 h 6858000"/>
              <a:gd name="connsiteX6" fmla="*/ 6873692 w 9098732"/>
              <a:gd name="connsiteY6" fmla="*/ 6858000 h 6858000"/>
              <a:gd name="connsiteX7" fmla="*/ 2225040 w 9098732"/>
              <a:gd name="connsiteY7" fmla="*/ 6858000 h 6858000"/>
              <a:gd name="connsiteX8" fmla="*/ 0 w 9098732"/>
              <a:gd name="connsiteY8" fmla="*/ 6858000 h 6858000"/>
              <a:gd name="connsiteX9" fmla="*/ 6010589 w 9098732"/>
              <a:gd name="connsiteY9" fmla="*/ 4 h 6858000"/>
              <a:gd name="connsiteX10" fmla="*/ 6010590 w 9098732"/>
              <a:gd name="connsiteY10" fmla="*/ 2 h 6858000"/>
              <a:gd name="connsiteX11" fmla="*/ 6010592 w 9098732"/>
              <a:gd name="connsiteY11" fmla="*/ 0 h 6858000"/>
              <a:gd name="connsiteX0" fmla="*/ 6010592 w 9098732"/>
              <a:gd name="connsiteY0" fmla="*/ 0 h 6858000"/>
              <a:gd name="connsiteX1" fmla="*/ 8235629 w 9098732"/>
              <a:gd name="connsiteY1" fmla="*/ 4 h 6858000"/>
              <a:gd name="connsiteX2" fmla="*/ 8235630 w 9098732"/>
              <a:gd name="connsiteY2" fmla="*/ 2 h 6858000"/>
              <a:gd name="connsiteX3" fmla="*/ 9098732 w 9098732"/>
              <a:gd name="connsiteY3" fmla="*/ 0 h 6858000"/>
              <a:gd name="connsiteX4" fmla="*/ 9098732 w 9098732"/>
              <a:gd name="connsiteY4" fmla="*/ 6858000 h 6858000"/>
              <a:gd name="connsiteX5" fmla="*/ 6873692 w 9098732"/>
              <a:gd name="connsiteY5" fmla="*/ 6858000 h 6858000"/>
              <a:gd name="connsiteX6" fmla="*/ 2225040 w 9098732"/>
              <a:gd name="connsiteY6" fmla="*/ 6858000 h 6858000"/>
              <a:gd name="connsiteX7" fmla="*/ 0 w 9098732"/>
              <a:gd name="connsiteY7" fmla="*/ 6858000 h 6858000"/>
              <a:gd name="connsiteX8" fmla="*/ 6010589 w 9098732"/>
              <a:gd name="connsiteY8" fmla="*/ 4 h 6858000"/>
              <a:gd name="connsiteX9" fmla="*/ 6010590 w 9098732"/>
              <a:gd name="connsiteY9" fmla="*/ 2 h 6858000"/>
              <a:gd name="connsiteX10" fmla="*/ 6010592 w 9098732"/>
              <a:gd name="connsiteY10" fmla="*/ 0 h 6858000"/>
              <a:gd name="connsiteX0" fmla="*/ 6010592 w 9098732"/>
              <a:gd name="connsiteY0" fmla="*/ 0 h 6858000"/>
              <a:gd name="connsiteX1" fmla="*/ 8235629 w 9098732"/>
              <a:gd name="connsiteY1" fmla="*/ 4 h 6858000"/>
              <a:gd name="connsiteX2" fmla="*/ 8235630 w 9098732"/>
              <a:gd name="connsiteY2" fmla="*/ 2 h 6858000"/>
              <a:gd name="connsiteX3" fmla="*/ 9098732 w 9098732"/>
              <a:gd name="connsiteY3" fmla="*/ 0 h 6858000"/>
              <a:gd name="connsiteX4" fmla="*/ 9098732 w 9098732"/>
              <a:gd name="connsiteY4" fmla="*/ 6858000 h 6858000"/>
              <a:gd name="connsiteX5" fmla="*/ 2225040 w 9098732"/>
              <a:gd name="connsiteY5" fmla="*/ 6858000 h 6858000"/>
              <a:gd name="connsiteX6" fmla="*/ 0 w 9098732"/>
              <a:gd name="connsiteY6" fmla="*/ 6858000 h 6858000"/>
              <a:gd name="connsiteX7" fmla="*/ 6010589 w 9098732"/>
              <a:gd name="connsiteY7" fmla="*/ 4 h 6858000"/>
              <a:gd name="connsiteX8" fmla="*/ 6010590 w 9098732"/>
              <a:gd name="connsiteY8" fmla="*/ 2 h 6858000"/>
              <a:gd name="connsiteX9" fmla="*/ 6010592 w 9098732"/>
              <a:gd name="connsiteY9" fmla="*/ 0 h 6858000"/>
              <a:gd name="connsiteX0" fmla="*/ 6010592 w 9098732"/>
              <a:gd name="connsiteY0" fmla="*/ 0 h 6858000"/>
              <a:gd name="connsiteX1" fmla="*/ 8235629 w 9098732"/>
              <a:gd name="connsiteY1" fmla="*/ 4 h 6858000"/>
              <a:gd name="connsiteX2" fmla="*/ 8235630 w 9098732"/>
              <a:gd name="connsiteY2" fmla="*/ 2 h 6858000"/>
              <a:gd name="connsiteX3" fmla="*/ 9098732 w 9098732"/>
              <a:gd name="connsiteY3" fmla="*/ 0 h 6858000"/>
              <a:gd name="connsiteX4" fmla="*/ 9098732 w 9098732"/>
              <a:gd name="connsiteY4" fmla="*/ 6858000 h 6858000"/>
              <a:gd name="connsiteX5" fmla="*/ 0 w 9098732"/>
              <a:gd name="connsiteY5" fmla="*/ 6858000 h 6858000"/>
              <a:gd name="connsiteX6" fmla="*/ 6010589 w 9098732"/>
              <a:gd name="connsiteY6" fmla="*/ 4 h 6858000"/>
              <a:gd name="connsiteX7" fmla="*/ 6010590 w 9098732"/>
              <a:gd name="connsiteY7" fmla="*/ 2 h 6858000"/>
              <a:gd name="connsiteX8" fmla="*/ 6010592 w 909873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8732" h="6858000">
                <a:moveTo>
                  <a:pt x="6010592" y="0"/>
                </a:moveTo>
                <a:lnTo>
                  <a:pt x="8235629" y="4"/>
                </a:lnTo>
                <a:cubicBezTo>
                  <a:pt x="8235629" y="3"/>
                  <a:pt x="8235630" y="3"/>
                  <a:pt x="8235630" y="2"/>
                </a:cubicBezTo>
                <a:lnTo>
                  <a:pt x="9098732" y="0"/>
                </a:lnTo>
                <a:lnTo>
                  <a:pt x="9098732" y="6858000"/>
                </a:lnTo>
                <a:lnTo>
                  <a:pt x="0" y="6858000"/>
                </a:lnTo>
                <a:lnTo>
                  <a:pt x="6010589" y="4"/>
                </a:lnTo>
                <a:cubicBezTo>
                  <a:pt x="6010589" y="3"/>
                  <a:pt x="6010590" y="3"/>
                  <a:pt x="6010590" y="2"/>
                </a:cubicBezTo>
                <a:lnTo>
                  <a:pt x="6010592" y="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1150367-3CDA-4D77-8A93-8BDB1F528FBC}"/>
              </a:ext>
            </a:extLst>
          </p:cNvPr>
          <p:cNvSpPr>
            <a:spLocks noGrp="1"/>
          </p:cNvSpPr>
          <p:nvPr>
            <p:ph type="title"/>
          </p:nvPr>
        </p:nvSpPr>
        <p:spPr>
          <a:xfrm>
            <a:off x="6096000" y="3087446"/>
            <a:ext cx="4953000" cy="2627548"/>
          </a:xfrm>
        </p:spPr>
        <p:txBody>
          <a:bodyPr vert="horz" lIns="91440" tIns="45720" rIns="91440" bIns="45720" rtlCol="0" anchor="b">
            <a:normAutofit/>
          </a:bodyPr>
          <a:lstStyle/>
          <a:p>
            <a:pPr algn="r"/>
            <a:r>
              <a:rPr lang="en-US" sz="4800" cap="all" spc="300" dirty="0">
                <a:solidFill>
                  <a:srgbClr val="FFFFFF"/>
                </a:solidFill>
              </a:rPr>
              <a:t>Norris Hall</a:t>
            </a:r>
          </a:p>
        </p:txBody>
      </p:sp>
    </p:spTree>
    <p:extLst>
      <p:ext uri="{BB962C8B-B14F-4D97-AF65-F5344CB8AC3E}">
        <p14:creationId xmlns:p14="http://schemas.microsoft.com/office/powerpoint/2010/main" val="2009715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B22A-8307-447E-88B1-2E239CC6489D}"/>
              </a:ext>
            </a:extLst>
          </p:cNvPr>
          <p:cNvSpPr>
            <a:spLocks noGrp="1"/>
          </p:cNvSpPr>
          <p:nvPr>
            <p:ph type="title"/>
          </p:nvPr>
        </p:nvSpPr>
        <p:spPr>
          <a:xfrm>
            <a:off x="1031488" y="538398"/>
            <a:ext cx="9905999" cy="1360898"/>
          </a:xfrm>
        </p:spPr>
        <p:txBody>
          <a:bodyPr>
            <a:normAutofit fontScale="90000"/>
          </a:bodyPr>
          <a:lstStyle/>
          <a:p>
            <a:br>
              <a:rPr lang="en-US" dirty="0"/>
            </a:br>
            <a:r>
              <a:rPr lang="en-US" dirty="0"/>
              <a:t>AVOID:</a:t>
            </a:r>
            <a:br>
              <a:rPr lang="en-US" dirty="0"/>
            </a:br>
            <a:endParaRPr lang="en-US" dirty="0"/>
          </a:p>
        </p:txBody>
      </p:sp>
      <p:sp>
        <p:nvSpPr>
          <p:cNvPr id="3" name="Content Placeholder 2">
            <a:extLst>
              <a:ext uri="{FF2B5EF4-FFF2-40B4-BE49-F238E27FC236}">
                <a16:creationId xmlns:a16="http://schemas.microsoft.com/office/drawing/2014/main" id="{4C89D2AF-EE0A-4A85-B020-1A2D79B739C4}"/>
              </a:ext>
            </a:extLst>
          </p:cNvPr>
          <p:cNvSpPr>
            <a:spLocks noGrp="1"/>
          </p:cNvSpPr>
          <p:nvPr>
            <p:ph idx="1"/>
          </p:nvPr>
        </p:nvSpPr>
        <p:spPr>
          <a:xfrm>
            <a:off x="1143000" y="1795346"/>
            <a:ext cx="9905999" cy="4103798"/>
          </a:xfrm>
        </p:spPr>
        <p:txBody>
          <a:bodyPr>
            <a:normAutofit/>
          </a:bodyPr>
          <a:lstStyle/>
          <a:p>
            <a:r>
              <a:rPr lang="en-US" sz="2800" dirty="0"/>
              <a:t>Be </a:t>
            </a:r>
            <a:r>
              <a:rPr lang="en-US" sz="2800" b="1" u="sng" dirty="0"/>
              <a:t>AWARE</a:t>
            </a:r>
            <a:r>
              <a:rPr lang="en-US" sz="2800" b="1" dirty="0"/>
              <a:t> </a:t>
            </a:r>
            <a:r>
              <a:rPr lang="en-US" sz="2800" dirty="0"/>
              <a:t>of your surroundings</a:t>
            </a:r>
          </a:p>
          <a:p>
            <a:r>
              <a:rPr lang="en-US" sz="2800" dirty="0"/>
              <a:t>Leave location ASAP</a:t>
            </a:r>
          </a:p>
          <a:p>
            <a:r>
              <a:rPr lang="en-US" sz="2800" dirty="0"/>
              <a:t>Know where your exits are…..and possible alternate exits</a:t>
            </a:r>
          </a:p>
          <a:p>
            <a:r>
              <a:rPr lang="en-US" sz="2800" dirty="0"/>
              <a:t>Call 911 once you are safely away from the location</a:t>
            </a:r>
          </a:p>
          <a:p>
            <a:r>
              <a:rPr lang="en-US" sz="2800" dirty="0"/>
              <a:t>Get out of the hallways and common areas. </a:t>
            </a:r>
          </a:p>
        </p:txBody>
      </p:sp>
    </p:spTree>
    <p:extLst>
      <p:ext uri="{BB962C8B-B14F-4D97-AF65-F5344CB8AC3E}">
        <p14:creationId xmlns:p14="http://schemas.microsoft.com/office/powerpoint/2010/main" val="364579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C31A-CFEA-4EC3-8813-37D7D8611126}"/>
              </a:ext>
            </a:extLst>
          </p:cNvPr>
          <p:cNvSpPr>
            <a:spLocks noGrp="1"/>
          </p:cNvSpPr>
          <p:nvPr>
            <p:ph type="title"/>
          </p:nvPr>
        </p:nvSpPr>
        <p:spPr>
          <a:xfrm>
            <a:off x="990600" y="60681"/>
            <a:ext cx="9905999" cy="1185315"/>
          </a:xfrm>
        </p:spPr>
        <p:txBody>
          <a:bodyPr/>
          <a:lstStyle/>
          <a:p>
            <a:pPr algn="ctr"/>
            <a:r>
              <a:rPr lang="en-US" dirty="0"/>
              <a:t>Hiding Alone Could Get You Killed</a:t>
            </a:r>
          </a:p>
        </p:txBody>
      </p:sp>
      <p:sp>
        <p:nvSpPr>
          <p:cNvPr id="3" name="Content Placeholder 2">
            <a:extLst>
              <a:ext uri="{FF2B5EF4-FFF2-40B4-BE49-F238E27FC236}">
                <a16:creationId xmlns:a16="http://schemas.microsoft.com/office/drawing/2014/main" id="{D250F706-6C75-44CC-9C04-23ED50FAD940}"/>
              </a:ext>
            </a:extLst>
          </p:cNvPr>
          <p:cNvSpPr>
            <a:spLocks noGrp="1"/>
          </p:cNvSpPr>
          <p:nvPr>
            <p:ph idx="1"/>
          </p:nvPr>
        </p:nvSpPr>
        <p:spPr>
          <a:xfrm>
            <a:off x="1143000" y="236930"/>
            <a:ext cx="9905999" cy="1380855"/>
          </a:xfrm>
        </p:spPr>
        <p:txBody>
          <a:bodyPr/>
          <a:lstStyle/>
          <a:p>
            <a:pPr marL="0" indent="0">
              <a:buNone/>
            </a:pPr>
            <a:endParaRPr lang="en-US" dirty="0"/>
          </a:p>
          <a:p>
            <a:endParaRPr lang="en-US" dirty="0"/>
          </a:p>
        </p:txBody>
      </p:sp>
      <p:sp>
        <p:nvSpPr>
          <p:cNvPr id="4" name="AutoShape 2" descr="Virginia Tech shooting - Wikipedia">
            <a:extLst>
              <a:ext uri="{FF2B5EF4-FFF2-40B4-BE49-F238E27FC236}">
                <a16:creationId xmlns:a16="http://schemas.microsoft.com/office/drawing/2014/main" id="{B3A223EF-88A2-4A12-937F-0408E146B7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Virginia Tech shooting - Wikipedia">
            <a:extLst>
              <a:ext uri="{FF2B5EF4-FFF2-40B4-BE49-F238E27FC236}">
                <a16:creationId xmlns:a16="http://schemas.microsoft.com/office/drawing/2014/main" id="{9F7043A1-67C4-4007-A7EC-318FCC8656F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2">
            <a:extLst>
              <a:ext uri="{FF2B5EF4-FFF2-40B4-BE49-F238E27FC236}">
                <a16:creationId xmlns:a16="http://schemas.microsoft.com/office/drawing/2014/main" id="{D0156DCC-C351-D15E-5635-EA6427AB36A5}"/>
              </a:ext>
            </a:extLst>
          </p:cNvPr>
          <p:cNvPicPr>
            <a:picLocks noChangeAspect="1" noChangeArrowheads="1"/>
          </p:cNvPicPr>
          <p:nvPr/>
        </p:nvPicPr>
        <p:blipFill>
          <a:blip r:embed="rId2" cstate="print"/>
          <a:stretch>
            <a:fillRect/>
          </a:stretch>
        </p:blipFill>
        <p:spPr>
          <a:xfrm>
            <a:off x="6351256" y="2233833"/>
            <a:ext cx="4583702" cy="3437777"/>
          </a:xfrm>
          <a:prstGeom prst="rect">
            <a:avLst/>
          </a:prstGeom>
        </p:spPr>
      </p:pic>
      <p:pic>
        <p:nvPicPr>
          <p:cNvPr id="7" name="Picture 2">
            <a:extLst>
              <a:ext uri="{FF2B5EF4-FFF2-40B4-BE49-F238E27FC236}">
                <a16:creationId xmlns:a16="http://schemas.microsoft.com/office/drawing/2014/main" id="{5BABAAB6-47C6-E7AE-5E72-8F247B56AD17}"/>
              </a:ext>
            </a:extLst>
          </p:cNvPr>
          <p:cNvPicPr>
            <a:picLocks noChangeAspect="1" noChangeArrowheads="1"/>
          </p:cNvPicPr>
          <p:nvPr/>
        </p:nvPicPr>
        <p:blipFill>
          <a:blip r:embed="rId2" cstate="print"/>
          <a:stretch>
            <a:fillRect/>
          </a:stretch>
        </p:blipFill>
        <p:spPr>
          <a:xfrm>
            <a:off x="5426110" y="1422246"/>
            <a:ext cx="5470489" cy="4219220"/>
          </a:xfrm>
          <a:prstGeom prst="rect">
            <a:avLst/>
          </a:prstGeom>
        </p:spPr>
      </p:pic>
      <p:pic>
        <p:nvPicPr>
          <p:cNvPr id="8" name="Picture 5" descr="C:\Users\et93869\AppData\Local\Microsoft\Windows\Temporary Internet Files\Content.IE5\PUYTE4SP\Icon_no.svg[1].png">
            <a:extLst>
              <a:ext uri="{FF2B5EF4-FFF2-40B4-BE49-F238E27FC236}">
                <a16:creationId xmlns:a16="http://schemas.microsoft.com/office/drawing/2014/main" id="{AE6C5051-1C2A-1334-5466-651A415719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56056" y="2693796"/>
            <a:ext cx="2296706" cy="22967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5A917394-3C11-19DB-4DEF-208992D5BE8D}"/>
              </a:ext>
            </a:extLst>
          </p:cNvPr>
          <p:cNvSpPr txBox="1">
            <a:spLocks noChangeArrowheads="1"/>
          </p:cNvSpPr>
          <p:nvPr/>
        </p:nvSpPr>
        <p:spPr>
          <a:xfrm>
            <a:off x="1670186" y="2233833"/>
            <a:ext cx="4212208"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t>Hide &amp; Hope</a:t>
            </a:r>
          </a:p>
        </p:txBody>
      </p:sp>
    </p:spTree>
    <p:extLst>
      <p:ext uri="{BB962C8B-B14F-4D97-AF65-F5344CB8AC3E}">
        <p14:creationId xmlns:p14="http://schemas.microsoft.com/office/powerpoint/2010/main" val="30573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1B0F-6527-44C0-ADB6-03D150367B1E}"/>
              </a:ext>
            </a:extLst>
          </p:cNvPr>
          <p:cNvSpPr>
            <a:spLocks noGrp="1"/>
          </p:cNvSpPr>
          <p:nvPr>
            <p:ph type="title"/>
          </p:nvPr>
        </p:nvSpPr>
        <p:spPr>
          <a:xfrm>
            <a:off x="1160891" y="1061686"/>
            <a:ext cx="7214624" cy="3101751"/>
          </a:xfrm>
        </p:spPr>
        <p:txBody>
          <a:bodyPr vert="horz" lIns="91440" tIns="45720" rIns="91440" bIns="45720" rtlCol="0" anchor="t">
            <a:normAutofit/>
          </a:bodyPr>
          <a:lstStyle/>
          <a:p>
            <a:r>
              <a:rPr lang="en-US" sz="6600" cap="all" spc="300" dirty="0"/>
              <a:t>Playing Dead</a:t>
            </a:r>
          </a:p>
        </p:txBody>
      </p:sp>
      <p:pic>
        <p:nvPicPr>
          <p:cNvPr id="14338" name="Picture 2" descr="Playing Dead by CROS STUDIOS">
            <a:extLst>
              <a:ext uri="{FF2B5EF4-FFF2-40B4-BE49-F238E27FC236}">
                <a16:creationId xmlns:a16="http://schemas.microsoft.com/office/drawing/2014/main" id="{973EF6E2-CD3E-4346-A7D6-4A84ED90E886}"/>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t="228" r="1" b="1"/>
          <a:stretch/>
        </p:blipFill>
        <p:spPr bwMode="auto">
          <a:xfrm>
            <a:off x="4540394" y="10"/>
            <a:ext cx="767024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5" descr="C:\Users\et93869\AppData\Local\Microsoft\Windows\Temporary Internet Files\Content.IE5\PUYTE4SP\Icon_no.svg[1].png">
            <a:extLst>
              <a:ext uri="{FF2B5EF4-FFF2-40B4-BE49-F238E27FC236}">
                <a16:creationId xmlns:a16="http://schemas.microsoft.com/office/drawing/2014/main" id="{1EF540A7-75DF-8838-3E90-A5A028DF89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75515" y="3507712"/>
            <a:ext cx="2296706" cy="229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85" y="665703"/>
            <a:ext cx="10843069" cy="974207"/>
          </a:xfrm>
        </p:spPr>
        <p:txBody>
          <a:bodyPr>
            <a:normAutofit fontScale="90000"/>
          </a:bodyPr>
          <a:lstStyle/>
          <a:p>
            <a:r>
              <a:rPr lang="en-US" sz="6000" dirty="0">
                <a:latin typeface="Britannic Bold" panose="020B0903060703020204" pitchFamily="34" charset="0"/>
              </a:rPr>
              <a:t>What is an Active Shooter?</a:t>
            </a:r>
          </a:p>
        </p:txBody>
      </p:sp>
      <p:pic>
        <p:nvPicPr>
          <p:cNvPr id="5" name="Content Placeholder 4"/>
          <p:cNvPicPr>
            <a:picLocks noGrp="1" noChangeAspect="1"/>
          </p:cNvPicPr>
          <p:nvPr>
            <p:ph idx="1"/>
          </p:nvPr>
        </p:nvPicPr>
        <p:blipFill>
          <a:blip r:embed="rId2"/>
          <a:stretch>
            <a:fillRect/>
          </a:stretch>
        </p:blipFill>
        <p:spPr>
          <a:xfrm>
            <a:off x="6120209" y="2095766"/>
            <a:ext cx="5660707" cy="3885515"/>
          </a:xfrm>
          <a:prstGeom prst="rect">
            <a:avLst/>
          </a:prstGeom>
        </p:spPr>
      </p:pic>
      <p:sp>
        <p:nvSpPr>
          <p:cNvPr id="4" name="Text Placeholder 3"/>
          <p:cNvSpPr>
            <a:spLocks noGrp="1"/>
          </p:cNvSpPr>
          <p:nvPr>
            <p:ph type="body" sz="half" idx="2"/>
          </p:nvPr>
        </p:nvSpPr>
        <p:spPr>
          <a:xfrm>
            <a:off x="221063" y="2306782"/>
            <a:ext cx="5850729" cy="3298708"/>
          </a:xfrm>
        </p:spPr>
        <p:txBody>
          <a:bodyPr>
            <a:noAutofit/>
          </a:bodyPr>
          <a:lstStyle/>
          <a:p>
            <a:r>
              <a:rPr lang="en-US" altLang="en-US" sz="3600" i="0" dirty="0">
                <a:latin typeface="Britannic Bold" panose="020B0903060703020204" pitchFamily="34" charset="0"/>
              </a:rPr>
              <a:t>An individual actively engaged in killing or attempting to kill people in a confined and populated area. </a:t>
            </a:r>
          </a:p>
          <a:p>
            <a:pPr marL="285750" indent="-285750">
              <a:buFont typeface="Wingdings" panose="05000000000000000000" pitchFamily="2" charset="2"/>
              <a:buChar char="v"/>
            </a:pPr>
            <a:endParaRPr lang="en-US" sz="3600" dirty="0">
              <a:latin typeface="Britannic Bold" panose="020B0903060703020204" pitchFamily="34" charset="0"/>
            </a:endParaRPr>
          </a:p>
        </p:txBody>
      </p:sp>
    </p:spTree>
    <p:extLst>
      <p:ext uri="{BB962C8B-B14F-4D97-AF65-F5344CB8AC3E}">
        <p14:creationId xmlns:p14="http://schemas.microsoft.com/office/powerpoint/2010/main" val="2810574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07C2-1271-4538-92AA-B4088ECE4E64}"/>
              </a:ext>
            </a:extLst>
          </p:cNvPr>
          <p:cNvSpPr>
            <a:spLocks noGrp="1"/>
          </p:cNvSpPr>
          <p:nvPr>
            <p:ph type="title"/>
          </p:nvPr>
        </p:nvSpPr>
        <p:spPr>
          <a:xfrm>
            <a:off x="1002323" y="149454"/>
            <a:ext cx="9905999" cy="1360898"/>
          </a:xfrm>
        </p:spPr>
        <p:txBody>
          <a:bodyPr/>
          <a:lstStyle/>
          <a:p>
            <a:pPr algn="ctr"/>
            <a:r>
              <a:rPr lang="en-US" dirty="0"/>
              <a:t>Lockdown vs. Run, Hide &amp; Fight	</a:t>
            </a:r>
          </a:p>
        </p:txBody>
      </p:sp>
      <p:sp>
        <p:nvSpPr>
          <p:cNvPr id="3" name="Content Placeholder 2">
            <a:extLst>
              <a:ext uri="{FF2B5EF4-FFF2-40B4-BE49-F238E27FC236}">
                <a16:creationId xmlns:a16="http://schemas.microsoft.com/office/drawing/2014/main" id="{38999360-2F12-4F26-BD15-A6669C14C247}"/>
              </a:ext>
            </a:extLst>
          </p:cNvPr>
          <p:cNvSpPr>
            <a:spLocks noGrp="1"/>
          </p:cNvSpPr>
          <p:nvPr>
            <p:ph idx="1"/>
          </p:nvPr>
        </p:nvSpPr>
        <p:spPr>
          <a:xfrm>
            <a:off x="1002323" y="1729124"/>
            <a:ext cx="9905999" cy="4450611"/>
          </a:xfrm>
        </p:spPr>
        <p:txBody>
          <a:bodyPr>
            <a:noAutofit/>
          </a:bodyPr>
          <a:lstStyle/>
          <a:p>
            <a:r>
              <a:rPr lang="en-US" sz="3200" dirty="0"/>
              <a:t>Lockdown (aka: Lock Out)</a:t>
            </a:r>
          </a:p>
          <a:p>
            <a:r>
              <a:rPr lang="en-US" sz="3200" dirty="0"/>
              <a:t>A process where the person(s) decide to secure and hide in place.</a:t>
            </a:r>
          </a:p>
          <a:p>
            <a:r>
              <a:rPr lang="en-US" sz="3200" dirty="0"/>
              <a:t>Effective primarily if the threat occurs outside the building.</a:t>
            </a:r>
          </a:p>
          <a:p>
            <a:r>
              <a:rPr lang="en-US" sz="3200" dirty="0"/>
              <a:t>If you cannot run, utilizing the Lockdown/Hide may be your best option.</a:t>
            </a:r>
          </a:p>
        </p:txBody>
      </p:sp>
    </p:spTree>
    <p:extLst>
      <p:ext uri="{BB962C8B-B14F-4D97-AF65-F5344CB8AC3E}">
        <p14:creationId xmlns:p14="http://schemas.microsoft.com/office/powerpoint/2010/main" val="313878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C32141-5F57-4BF8-BD37-408D02180C23}"/>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FCE8D7F6-DA1C-4E7B-8F2E-7427069E432C}"/>
              </a:ext>
            </a:extLst>
          </p:cNvPr>
          <p:cNvPicPr>
            <a:picLocks noChangeAspect="1"/>
          </p:cNvPicPr>
          <p:nvPr/>
        </p:nvPicPr>
        <p:blipFill>
          <a:blip r:embed="rId2"/>
          <a:stretch>
            <a:fillRect/>
          </a:stretch>
        </p:blipFill>
        <p:spPr>
          <a:xfrm>
            <a:off x="1477880" y="1177095"/>
            <a:ext cx="9236240" cy="4503810"/>
          </a:xfrm>
          <a:prstGeom prst="rect">
            <a:avLst/>
          </a:prstGeom>
        </p:spPr>
      </p:pic>
    </p:spTree>
    <p:extLst>
      <p:ext uri="{BB962C8B-B14F-4D97-AF65-F5344CB8AC3E}">
        <p14:creationId xmlns:p14="http://schemas.microsoft.com/office/powerpoint/2010/main" val="1110853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245240" y="990600"/>
            <a:ext cx="5422761" cy="5028363"/>
          </a:xfrm>
          <a:prstGeom prst="rect">
            <a:avLst/>
          </a:prstGeom>
        </p:spPr>
      </p:pic>
      <p:sp>
        <p:nvSpPr>
          <p:cNvPr id="4" name="Content Placeholder 3"/>
          <p:cNvSpPr>
            <a:spLocks noGrp="1"/>
          </p:cNvSpPr>
          <p:nvPr>
            <p:ph sz="quarter" idx="14"/>
          </p:nvPr>
        </p:nvSpPr>
        <p:spPr>
          <a:xfrm>
            <a:off x="249936" y="1351490"/>
            <a:ext cx="5846064" cy="4525963"/>
          </a:xfrm>
          <a:prstGeom prst="rect">
            <a:avLst/>
          </a:prstGeom>
        </p:spPr>
        <p:txBody>
          <a:bodyPr/>
          <a:lstStyle/>
          <a:p>
            <a:pPr>
              <a:spcBef>
                <a:spcPts val="600"/>
              </a:spcBef>
            </a:pPr>
            <a:r>
              <a:rPr lang="en-US" sz="5867" spc="-201" dirty="0">
                <a:solidFill>
                  <a:schemeClr val="tx2"/>
                </a:solidFill>
              </a:rPr>
              <a:t>Barricade</a:t>
            </a:r>
          </a:p>
          <a:p>
            <a:pPr lvl="1">
              <a:spcBef>
                <a:spcPts val="600"/>
              </a:spcBef>
            </a:pPr>
            <a:r>
              <a:rPr lang="en-US" sz="4267" spc="-201" dirty="0">
                <a:solidFill>
                  <a:schemeClr val="tx2"/>
                </a:solidFill>
              </a:rPr>
              <a:t>Heavier = Better</a:t>
            </a:r>
          </a:p>
          <a:p>
            <a:pPr lvl="1">
              <a:spcBef>
                <a:spcPts val="600"/>
              </a:spcBef>
            </a:pPr>
            <a:r>
              <a:rPr lang="en-US" sz="4267" spc="-201" dirty="0">
                <a:solidFill>
                  <a:schemeClr val="tx2"/>
                </a:solidFill>
              </a:rPr>
              <a:t>More = Better</a:t>
            </a:r>
          </a:p>
          <a:p>
            <a:pPr lvl="1">
              <a:spcBef>
                <a:spcPts val="600"/>
              </a:spcBef>
            </a:pPr>
            <a:r>
              <a:rPr lang="en-US" sz="4267" spc="-201" dirty="0">
                <a:solidFill>
                  <a:schemeClr val="tx2"/>
                </a:solidFill>
              </a:rPr>
              <a:t>Doorstops =  Better?</a:t>
            </a:r>
          </a:p>
        </p:txBody>
      </p:sp>
      <p:sp>
        <p:nvSpPr>
          <p:cNvPr id="2" name="Title 1"/>
          <p:cNvSpPr>
            <a:spLocks noGrp="1"/>
          </p:cNvSpPr>
          <p:nvPr>
            <p:ph type="title"/>
          </p:nvPr>
        </p:nvSpPr>
        <p:spPr>
          <a:xfrm>
            <a:off x="1676400" y="152401"/>
            <a:ext cx="7421880" cy="876893"/>
          </a:xfrm>
        </p:spPr>
        <p:txBody>
          <a:bodyPr>
            <a:normAutofit fontScale="90000"/>
          </a:bodyPr>
          <a:lstStyle/>
          <a:p>
            <a:pPr algn="l"/>
            <a:r>
              <a:rPr lang="en-US" sz="6000" spc="-201" dirty="0"/>
              <a:t>Deny:</a:t>
            </a:r>
          </a:p>
        </p:txBody>
      </p:sp>
    </p:spTree>
    <p:extLst>
      <p:ext uri="{BB962C8B-B14F-4D97-AF65-F5344CB8AC3E}">
        <p14:creationId xmlns:p14="http://schemas.microsoft.com/office/powerpoint/2010/main" val="5236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562600" y="1100956"/>
            <a:ext cx="5105400" cy="4961812"/>
          </a:xfrm>
          <a:prstGeom prst="rect">
            <a:avLst/>
          </a:prstGeom>
          <a:effectLst>
            <a:softEdge rad="101600"/>
          </a:effectLst>
        </p:spPr>
      </p:pic>
      <p:sp>
        <p:nvSpPr>
          <p:cNvPr id="6" name="Content Placeholder 5"/>
          <p:cNvSpPr>
            <a:spLocks noGrp="1"/>
          </p:cNvSpPr>
          <p:nvPr>
            <p:ph sz="quarter" idx="14"/>
          </p:nvPr>
        </p:nvSpPr>
        <p:spPr>
          <a:xfrm>
            <a:off x="1524001" y="1600617"/>
            <a:ext cx="6428422" cy="4251723"/>
          </a:xfrm>
          <a:prstGeom prst="rect">
            <a:avLst/>
          </a:prstGeom>
        </p:spPr>
        <p:txBody>
          <a:bodyPr>
            <a:normAutofit/>
          </a:bodyPr>
          <a:lstStyle/>
          <a:p>
            <a:r>
              <a:rPr lang="en-US" sz="4400" spc="-151" dirty="0">
                <a:solidFill>
                  <a:srgbClr val="FFC000"/>
                </a:solidFill>
              </a:rPr>
              <a:t>Outward opening</a:t>
            </a:r>
          </a:p>
          <a:p>
            <a:pPr lvl="1"/>
            <a:r>
              <a:rPr lang="en-US" sz="4000" spc="-151" dirty="0">
                <a:solidFill>
                  <a:srgbClr val="FFC000"/>
                </a:solidFill>
              </a:rPr>
              <a:t>Ropes</a:t>
            </a:r>
          </a:p>
          <a:p>
            <a:pPr lvl="1"/>
            <a:r>
              <a:rPr lang="en-US" sz="4000" spc="-151" dirty="0">
                <a:solidFill>
                  <a:srgbClr val="FFC000"/>
                </a:solidFill>
              </a:rPr>
              <a:t>Tactical Cinch</a:t>
            </a:r>
          </a:p>
        </p:txBody>
      </p:sp>
      <p:sp>
        <p:nvSpPr>
          <p:cNvPr id="2" name="Title 1"/>
          <p:cNvSpPr>
            <a:spLocks noGrp="1"/>
          </p:cNvSpPr>
          <p:nvPr>
            <p:ph type="title"/>
          </p:nvPr>
        </p:nvSpPr>
        <p:spPr>
          <a:xfrm>
            <a:off x="1676401" y="243705"/>
            <a:ext cx="9001125" cy="857251"/>
          </a:xfrm>
        </p:spPr>
        <p:txBody>
          <a:bodyPr>
            <a:normAutofit fontScale="90000"/>
          </a:bodyPr>
          <a:lstStyle/>
          <a:p>
            <a:pPr algn="l"/>
            <a:r>
              <a:rPr lang="en-US" sz="6000" dirty="0"/>
              <a:t>Deny:</a:t>
            </a:r>
          </a:p>
        </p:txBody>
      </p:sp>
    </p:spTree>
    <p:extLst>
      <p:ext uri="{BB962C8B-B14F-4D97-AF65-F5344CB8AC3E}">
        <p14:creationId xmlns:p14="http://schemas.microsoft.com/office/powerpoint/2010/main" val="418122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CD08-B13B-4060-BD68-04B0014810EA}"/>
              </a:ext>
            </a:extLst>
          </p:cNvPr>
          <p:cNvSpPr>
            <a:spLocks noGrp="1"/>
          </p:cNvSpPr>
          <p:nvPr>
            <p:ph type="title"/>
          </p:nvPr>
        </p:nvSpPr>
        <p:spPr/>
        <p:txBody>
          <a:bodyPr/>
          <a:lstStyle/>
          <a:p>
            <a:pPr algn="ctr"/>
            <a:r>
              <a:rPr lang="en-US" dirty="0"/>
              <a:t>What you do, Matters!</a:t>
            </a:r>
          </a:p>
        </p:txBody>
      </p:sp>
      <p:sp>
        <p:nvSpPr>
          <p:cNvPr id="3" name="Content Placeholder 2">
            <a:extLst>
              <a:ext uri="{FF2B5EF4-FFF2-40B4-BE49-F238E27FC236}">
                <a16:creationId xmlns:a16="http://schemas.microsoft.com/office/drawing/2014/main" id="{1EE243E9-DD67-4ACB-91F7-BA50D87538E2}"/>
              </a:ext>
            </a:extLst>
          </p:cNvPr>
          <p:cNvSpPr>
            <a:spLocks noGrp="1"/>
          </p:cNvSpPr>
          <p:nvPr>
            <p:ph idx="1"/>
          </p:nvPr>
        </p:nvSpPr>
        <p:spPr/>
        <p:txBody>
          <a:bodyPr>
            <a:normAutofit/>
          </a:bodyPr>
          <a:lstStyle/>
          <a:p>
            <a:pPr marL="0" indent="0" algn="ctr">
              <a:buNone/>
            </a:pPr>
            <a:r>
              <a:rPr lang="en-US" sz="5400" b="1" dirty="0"/>
              <a:t>Never</a:t>
            </a:r>
          </a:p>
          <a:p>
            <a:pPr marL="0" indent="0" algn="ctr">
              <a:buNone/>
            </a:pPr>
            <a:r>
              <a:rPr lang="en-US" sz="5400" b="1" dirty="0"/>
              <a:t> Give </a:t>
            </a:r>
          </a:p>
          <a:p>
            <a:pPr marL="0" indent="0" algn="ctr">
              <a:buNone/>
            </a:pPr>
            <a:r>
              <a:rPr lang="en-US" sz="5400" b="1" dirty="0"/>
              <a:t>Up</a:t>
            </a:r>
          </a:p>
        </p:txBody>
      </p:sp>
    </p:spTree>
    <p:extLst>
      <p:ext uri="{BB962C8B-B14F-4D97-AF65-F5344CB8AC3E}">
        <p14:creationId xmlns:p14="http://schemas.microsoft.com/office/powerpoint/2010/main" val="3854664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eball bat"/>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95290" y="1356849"/>
            <a:ext cx="2683086" cy="17350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9525001" y="162230"/>
            <a:ext cx="1846560" cy="19761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0" y="76200"/>
            <a:ext cx="8534400" cy="975970"/>
          </a:xfrm>
        </p:spPr>
        <p:txBody>
          <a:bodyPr>
            <a:normAutofit fontScale="90000"/>
          </a:bodyPr>
          <a:lstStyle/>
          <a:p>
            <a:r>
              <a:rPr lang="en-US" dirty="0"/>
              <a:t>Tools of </a:t>
            </a:r>
            <a:br>
              <a:rPr lang="en-US" dirty="0"/>
            </a:br>
            <a:r>
              <a:rPr lang="en-US" dirty="0"/>
              <a:t>opportunity</a:t>
            </a:r>
          </a:p>
        </p:txBody>
      </p:sp>
      <p:pic>
        <p:nvPicPr>
          <p:cNvPr id="1032" name="Picture 8" descr="Image result for fire extinguis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6895" y="2345920"/>
            <a:ext cx="1860613" cy="36240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ffee p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8965" y="3698518"/>
            <a:ext cx="2435949" cy="22552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727" y="2601007"/>
            <a:ext cx="2683085" cy="33528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6915" y="76200"/>
            <a:ext cx="2909485" cy="214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87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C4C79B-9C36-4116-928B-1B81B7AD2CE8}"/>
              </a:ext>
            </a:extLst>
          </p:cNvPr>
          <p:cNvSpPr>
            <a:spLocks noGrp="1"/>
          </p:cNvSpPr>
          <p:nvPr>
            <p:ph idx="1"/>
          </p:nvPr>
        </p:nvSpPr>
        <p:spPr>
          <a:xfrm>
            <a:off x="1125416" y="274320"/>
            <a:ext cx="3771704" cy="690323"/>
          </a:xfrm>
        </p:spPr>
        <p:txBody>
          <a:bodyPr anchor="t">
            <a:normAutofit/>
          </a:bodyPr>
          <a:lstStyle/>
          <a:p>
            <a:pPr marL="0" indent="0" algn="r">
              <a:buNone/>
            </a:pPr>
            <a:r>
              <a:rPr lang="en-US" dirty="0"/>
              <a:t>Attack Points on Human Head</a:t>
            </a:r>
          </a:p>
          <a:p>
            <a:pPr algn="r"/>
            <a:endParaRPr lang="en-US" dirty="0"/>
          </a:p>
        </p:txBody>
      </p:sp>
      <p:pic>
        <p:nvPicPr>
          <p:cNvPr id="16388" name="Picture 4" descr="Palm Stick | Self defense martial arts, Martial arts techniques, Martial  arts styles">
            <a:extLst>
              <a:ext uri="{FF2B5EF4-FFF2-40B4-BE49-F238E27FC236}">
                <a16:creationId xmlns:a16="http://schemas.microsoft.com/office/drawing/2014/main" id="{787DC3B3-3BCD-420F-9BC4-B167AF1418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07253" y="1048296"/>
            <a:ext cx="8772211" cy="412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345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1"/>
        <p:cNvGrpSpPr/>
        <p:nvPr/>
      </p:nvGrpSpPr>
      <p:grpSpPr>
        <a:xfrm>
          <a:off x="0" y="0"/>
          <a:ext cx="0" cy="0"/>
          <a:chOff x="0" y="0"/>
          <a:chExt cx="0" cy="0"/>
        </a:xfrm>
      </p:grpSpPr>
      <p:sp>
        <p:nvSpPr>
          <p:cNvPr id="6" name="Shape 758"/>
          <p:cNvSpPr txBox="1">
            <a:spLocks noGrp="1"/>
          </p:cNvSpPr>
          <p:nvPr>
            <p:ph type="title"/>
          </p:nvPr>
        </p:nvSpPr>
        <p:spPr>
          <a:xfrm>
            <a:off x="643468" y="602845"/>
            <a:ext cx="4953000" cy="2713170"/>
          </a:xfrm>
          <a:prstGeom prst="rect">
            <a:avLst/>
          </a:prstGeom>
        </p:spPr>
        <p:txBody>
          <a:bodyPr vert="horz" lIns="91440" tIns="45720" rIns="91440" bIns="45720" rtlCol="0" anchor="t" anchorCtr="0">
            <a:normAutofit/>
          </a:bodyPr>
          <a:lstStyle/>
          <a:p>
            <a:pPr>
              <a:buClr>
                <a:schemeClr val="lt1"/>
              </a:buClr>
              <a:buSzPct val="25000"/>
            </a:pPr>
            <a:r>
              <a:rPr lang="en-US" sz="4800" cap="all" spc="300" dirty="0">
                <a:sym typeface="Arial Black"/>
              </a:rPr>
              <a:t>Defend / Fight</a:t>
            </a:r>
          </a:p>
        </p:txBody>
      </p:sp>
      <p:pic>
        <p:nvPicPr>
          <p:cNvPr id="2" name="Almost Defend-play dead">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848519" y="1356639"/>
            <a:ext cx="7700013" cy="4642175"/>
          </a:xfrm>
          <a:prstGeom prst="rect">
            <a:avLst/>
          </a:prstGeom>
        </p:spPr>
      </p:pic>
    </p:spTree>
    <p:custDataLst>
      <p:tags r:id="rId1"/>
    </p:custDataLst>
    <p:extLst>
      <p:ext uri="{BB962C8B-B14F-4D97-AF65-F5344CB8AC3E}">
        <p14:creationId xmlns:p14="http://schemas.microsoft.com/office/powerpoint/2010/main" val="9989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7214715" y="2332026"/>
            <a:ext cx="3834283" cy="3840174"/>
          </a:xfrm>
          <a:prstGeom prst="rect">
            <a:avLst/>
          </a:prstGeom>
        </p:spPr>
        <p:txBody>
          <a:bodyPr vert="horz" lIns="91440" tIns="45720" rIns="91440" bIns="45720" rtlCol="0">
            <a:normAutofit/>
          </a:bodyPr>
          <a:lstStyle/>
          <a:p>
            <a:pPr>
              <a:spcBef>
                <a:spcPts val="600"/>
              </a:spcBef>
            </a:pPr>
            <a:r>
              <a:rPr lang="en-US" sz="3600" spc="-201" dirty="0"/>
              <a:t>Positioning</a:t>
            </a:r>
          </a:p>
          <a:p>
            <a:pPr>
              <a:spcBef>
                <a:spcPts val="600"/>
              </a:spcBef>
            </a:pPr>
            <a:r>
              <a:rPr lang="en-US" sz="3600" spc="-201" dirty="0"/>
              <a:t>Grab the gun</a:t>
            </a:r>
          </a:p>
          <a:p>
            <a:pPr>
              <a:spcBef>
                <a:spcPts val="600"/>
              </a:spcBef>
            </a:pPr>
            <a:r>
              <a:rPr lang="en-US" sz="3600" spc="-201" dirty="0"/>
              <a:t>Fight         </a:t>
            </a:r>
          </a:p>
        </p:txBody>
      </p:sp>
      <p:sp>
        <p:nvSpPr>
          <p:cNvPr id="2" name="Title 1"/>
          <p:cNvSpPr>
            <a:spLocks noGrp="1"/>
          </p:cNvSpPr>
          <p:nvPr>
            <p:ph type="title"/>
          </p:nvPr>
        </p:nvSpPr>
        <p:spPr>
          <a:xfrm>
            <a:off x="7375489" y="872935"/>
            <a:ext cx="3673509" cy="1360898"/>
          </a:xfrm>
        </p:spPr>
        <p:txBody>
          <a:bodyPr vert="horz" lIns="91440" tIns="45720" rIns="91440" bIns="45720" rtlCol="0" anchor="ctr">
            <a:normAutofit/>
          </a:bodyPr>
          <a:lstStyle/>
          <a:p>
            <a:r>
              <a:rPr lang="en-US" kern="1200" dirty="0">
                <a:solidFill>
                  <a:schemeClr val="tx1"/>
                </a:solidFill>
                <a:effectLst>
                  <a:outerShdw blurRad="38100" dist="38100" dir="2700000" algn="tl">
                    <a:srgbClr val="000000">
                      <a:alpha val="43137"/>
                    </a:srgbClr>
                  </a:outerShdw>
                </a:effectLst>
                <a:latin typeface="+mj-lt"/>
                <a:ea typeface="+mj-ea"/>
                <a:cs typeface="+mj-cs"/>
              </a:rPr>
              <a:t>Defend:</a:t>
            </a:r>
          </a:p>
        </p:txBody>
      </p:sp>
      <p:pic>
        <p:nvPicPr>
          <p:cNvPr id="1026" name="Picture 2" descr="http://www.academy-kravmaga.co.uk/blog/wp-content/uploads/2015/05/IMG_24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494"/>
          <a:stretch/>
        </p:blipFill>
        <p:spPr bwMode="auto">
          <a:xfrm>
            <a:off x="748525" y="776786"/>
            <a:ext cx="6174789" cy="26522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ght - Active Shoote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8525" y="3866088"/>
            <a:ext cx="6174789" cy="230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32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962E-7E46-7B3F-A39A-5556EE61D54C}"/>
              </a:ext>
            </a:extLst>
          </p:cNvPr>
          <p:cNvSpPr>
            <a:spLocks noGrp="1"/>
          </p:cNvSpPr>
          <p:nvPr>
            <p:ph type="title"/>
          </p:nvPr>
        </p:nvSpPr>
        <p:spPr/>
        <p:txBody>
          <a:bodyPr>
            <a:normAutofit/>
          </a:bodyPr>
          <a:lstStyle/>
          <a:p>
            <a:pPr algn="ctr"/>
            <a:r>
              <a:rPr lang="en-US" sz="3600" dirty="0"/>
              <a:t>U.N.C. Charlotte Student Couldn’t Run, So He Tackled the Gunman</a:t>
            </a:r>
          </a:p>
        </p:txBody>
      </p:sp>
      <p:sp>
        <p:nvSpPr>
          <p:cNvPr id="3" name="Content Placeholder 2">
            <a:extLst>
              <a:ext uri="{FF2B5EF4-FFF2-40B4-BE49-F238E27FC236}">
                <a16:creationId xmlns:a16="http://schemas.microsoft.com/office/drawing/2014/main" id="{52728EBF-B938-87AD-9A23-709F21BEE8E1}"/>
              </a:ext>
            </a:extLst>
          </p:cNvPr>
          <p:cNvSpPr>
            <a:spLocks noGrp="1"/>
          </p:cNvSpPr>
          <p:nvPr>
            <p:ph sz="half" idx="1"/>
          </p:nvPr>
        </p:nvSpPr>
        <p:spPr/>
        <p:txBody>
          <a:bodyPr>
            <a:normAutofit lnSpcReduction="10000"/>
          </a:bodyPr>
          <a:lstStyle/>
          <a:p>
            <a:endParaRPr lang="en-US" dirty="0"/>
          </a:p>
          <a:p>
            <a:r>
              <a:rPr lang="en-US" dirty="0"/>
              <a:t>“The police said Riley C. Howell, 21, saved the lives of others as he sacrificed his own by confronting a gunman who opened fire in a classroom at the University of North Carolina” </a:t>
            </a:r>
          </a:p>
          <a:p>
            <a:endParaRPr lang="en-US" dirty="0"/>
          </a:p>
          <a:p>
            <a:r>
              <a:rPr lang="en-US" dirty="0"/>
              <a:t>“</a:t>
            </a:r>
            <a:r>
              <a:rPr lang="en-US" b="1" dirty="0">
                <a:solidFill>
                  <a:srgbClr val="00B0F0"/>
                </a:solidFill>
              </a:rPr>
              <a:t>Run, Hide, Fight. </a:t>
            </a:r>
            <a:r>
              <a:rPr lang="en-US" dirty="0"/>
              <a:t>Secure yourself immediately.”</a:t>
            </a:r>
          </a:p>
        </p:txBody>
      </p:sp>
      <p:pic>
        <p:nvPicPr>
          <p:cNvPr id="5" name="Content Placeholder 4" descr="The police said Riley C. Howell, 21, saved the lives of others as he sacrificed his own by confronting a gunman who opened fire in a classroom at the University of North Carolina at Charlotte.">
            <a:extLst>
              <a:ext uri="{FF2B5EF4-FFF2-40B4-BE49-F238E27FC236}">
                <a16:creationId xmlns:a16="http://schemas.microsoft.com/office/drawing/2014/main" id="{70A30ABB-9ECD-4304-45F9-D60E119CDF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72496" y="2612571"/>
            <a:ext cx="4388911" cy="3277054"/>
          </a:xfrm>
          <a:prstGeom prst="rect">
            <a:avLst/>
          </a:prstGeom>
          <a:noFill/>
          <a:ln>
            <a:noFill/>
          </a:ln>
        </p:spPr>
      </p:pic>
    </p:spTree>
    <p:extLst>
      <p:ext uri="{BB962C8B-B14F-4D97-AF65-F5344CB8AC3E}">
        <p14:creationId xmlns:p14="http://schemas.microsoft.com/office/powerpoint/2010/main" val="1306532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1" y="492123"/>
            <a:ext cx="7458501" cy="1067254"/>
          </a:xfrm>
        </p:spPr>
        <p:txBody>
          <a:bodyPr/>
          <a:lstStyle/>
          <a:p>
            <a:r>
              <a:rPr lang="en-US" sz="6000" spc="-133" dirty="0"/>
              <a:t>Why we are here…</a:t>
            </a:r>
          </a:p>
        </p:txBody>
      </p:sp>
      <p:sp>
        <p:nvSpPr>
          <p:cNvPr id="3" name="Footer Placeholder 2"/>
          <p:cNvSpPr>
            <a:spLocks noGrp="1"/>
          </p:cNvSpPr>
          <p:nvPr>
            <p:ph type="ftr" sz="quarter" idx="4294967295"/>
          </p:nvPr>
        </p:nvSpPr>
        <p:spPr>
          <a:xfrm>
            <a:off x="1524000" y="6356352"/>
            <a:ext cx="2895600" cy="365125"/>
          </a:xfrm>
          <a:prstGeom prst="rect">
            <a:avLst/>
          </a:prstGeom>
        </p:spPr>
        <p:txBody>
          <a:bodyPr/>
          <a:lstStyle/>
          <a:p>
            <a:r>
              <a:rPr lang="en-US" dirty="0"/>
              <a:t> </a:t>
            </a:r>
          </a:p>
        </p:txBody>
      </p:sp>
      <p:pic>
        <p:nvPicPr>
          <p:cNvPr id="4" name="Attack Begins 123">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00200" y="1565783"/>
            <a:ext cx="8915400" cy="5090383"/>
          </a:xfrm>
          <a:prstGeom prst="rect">
            <a:avLst/>
          </a:prstGeom>
        </p:spPr>
      </p:pic>
    </p:spTree>
    <p:custDataLst>
      <p:tags r:id="rId1"/>
    </p:custDataLst>
    <p:extLst>
      <p:ext uri="{BB962C8B-B14F-4D97-AF65-F5344CB8AC3E}">
        <p14:creationId xmlns:p14="http://schemas.microsoft.com/office/powerpoint/2010/main" val="361794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s://churchexecutive.com/wp-content/uploads/2015/01/engaginspaces.jpg"/>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477929" y="1181101"/>
            <a:ext cx="7236143" cy="2610914"/>
          </a:xfrm>
        </p:spPr>
        <p:txBody>
          <a:bodyPr vert="horz" lIns="91440" tIns="45720" rIns="91440" bIns="45720" rtlCol="0" anchor="b">
            <a:normAutofit/>
          </a:bodyPr>
          <a:lstStyle/>
          <a:p>
            <a:r>
              <a:rPr lang="en-US" sz="4800" cap="all" spc="300" dirty="0">
                <a:solidFill>
                  <a:srgbClr val="FFFFFF"/>
                </a:solidFill>
              </a:rPr>
              <a:t>CHURCH Auditorium</a:t>
            </a:r>
          </a:p>
        </p:txBody>
      </p:sp>
    </p:spTree>
    <p:extLst>
      <p:ext uri="{BB962C8B-B14F-4D97-AF65-F5344CB8AC3E}">
        <p14:creationId xmlns:p14="http://schemas.microsoft.com/office/powerpoint/2010/main" val="3317430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CHURCH Auditorium</a:t>
            </a:r>
          </a:p>
        </p:txBody>
      </p:sp>
      <p:sp>
        <p:nvSpPr>
          <p:cNvPr id="3" name="Content Placeholder 2"/>
          <p:cNvSpPr>
            <a:spLocks noGrp="1"/>
          </p:cNvSpPr>
          <p:nvPr>
            <p:ph sz="quarter" idx="13"/>
          </p:nvPr>
        </p:nvSpPr>
        <p:spPr>
          <a:xfrm>
            <a:off x="2133600" y="1600200"/>
            <a:ext cx="7924800" cy="4876800"/>
          </a:xfrm>
          <a:solidFill>
            <a:schemeClr val="bg1"/>
          </a:solidFill>
        </p:spPr>
        <p:txBody>
          <a:bodyPr>
            <a:normAutofit fontScale="92500" lnSpcReduction="10000"/>
          </a:bodyPr>
          <a:lstStyle/>
          <a:p>
            <a:pPr marL="0" indent="0">
              <a:buNone/>
            </a:pPr>
            <a:r>
              <a:rPr lang="en-US" sz="3200" dirty="0">
                <a:solidFill>
                  <a:srgbClr val="FFC000"/>
                </a:solidFill>
              </a:rPr>
              <a:t>Very Difficult to Deny - Avoid &amp; Defend become best options</a:t>
            </a:r>
          </a:p>
          <a:p>
            <a:pPr marL="0" indent="0">
              <a:buNone/>
            </a:pPr>
            <a:endParaRPr lang="en-US" sz="3200" dirty="0">
              <a:solidFill>
                <a:srgbClr val="FFC000"/>
              </a:solidFill>
            </a:endParaRPr>
          </a:p>
          <a:p>
            <a:pPr marL="0" indent="0">
              <a:buNone/>
            </a:pPr>
            <a:r>
              <a:rPr lang="en-US" sz="3200" dirty="0">
                <a:solidFill>
                  <a:srgbClr val="FFC000"/>
                </a:solidFill>
              </a:rPr>
              <a:t>Defend Considerations – </a:t>
            </a:r>
          </a:p>
          <a:p>
            <a:pPr marL="457200" indent="-457200">
              <a:buFont typeface="+mj-lt"/>
              <a:buAutoNum type="arabicPeriod"/>
            </a:pPr>
            <a:r>
              <a:rPr lang="en-US" sz="3200" dirty="0">
                <a:solidFill>
                  <a:srgbClr val="FFC000"/>
                </a:solidFill>
              </a:rPr>
              <a:t>Parking Lot monitors/security</a:t>
            </a:r>
          </a:p>
          <a:p>
            <a:pPr marL="457200" indent="-457200">
              <a:buFont typeface="+mj-lt"/>
              <a:buAutoNum type="arabicPeriod"/>
            </a:pPr>
            <a:r>
              <a:rPr lang="en-US" sz="3200" dirty="0">
                <a:solidFill>
                  <a:srgbClr val="FFC000"/>
                </a:solidFill>
              </a:rPr>
              <a:t>Parishioners dedicated to protection seated next to entrances into sanctuary or roving lobby.</a:t>
            </a:r>
          </a:p>
          <a:p>
            <a:pPr marL="0" indent="0">
              <a:buNone/>
            </a:pPr>
            <a:endParaRPr lang="en-US" sz="2400" dirty="0"/>
          </a:p>
        </p:txBody>
      </p:sp>
    </p:spTree>
    <p:extLst>
      <p:ext uri="{BB962C8B-B14F-4D97-AF65-F5344CB8AC3E}">
        <p14:creationId xmlns:p14="http://schemas.microsoft.com/office/powerpoint/2010/main" val="73914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p:txBody>
          <a:bodyPr vert="horz" lIns="91440" tIns="45720" rIns="91440" bIns="45720" rtlCol="0" anchor="ctr">
            <a:normAutofit/>
          </a:bodyPr>
          <a:lstStyle/>
          <a:p>
            <a:r>
              <a:rPr lang="en-US" sz="4000" kern="1200" dirty="0">
                <a:solidFill>
                  <a:schemeClr val="tx1"/>
                </a:solidFill>
                <a:latin typeface="+mj-lt"/>
                <a:ea typeface="+mj-ea"/>
                <a:cs typeface="+mj-cs"/>
              </a:rPr>
              <a:t>Provide Information  - 911</a:t>
            </a:r>
          </a:p>
        </p:txBody>
      </p:sp>
      <p:sp>
        <p:nvSpPr>
          <p:cNvPr id="4101"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ts val="600"/>
              </a:spcAft>
              <a:defRPr/>
            </a:pPr>
            <a:r>
              <a:rPr lang="en-US" kern="1200" dirty="0">
                <a:solidFill>
                  <a:schemeClr val="tx1"/>
                </a:solidFill>
                <a:latin typeface="+mn-lt"/>
                <a:ea typeface="+mn-ea"/>
                <a:cs typeface="+mn-cs"/>
              </a:rPr>
              <a:t>PPT-143-01</a:t>
            </a:r>
          </a:p>
        </p:txBody>
      </p:sp>
      <p:sp>
        <p:nvSpPr>
          <p:cNvPr id="410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ts val="600"/>
              </a:spcAft>
              <a:defRPr/>
            </a:pPr>
            <a:fld id="{866EBD4E-B49F-4F5C-9FDB-FEE0D0B20E61}" type="slidenum">
              <a:rPr lang="en-US">
                <a:solidFill>
                  <a:srgbClr val="000000"/>
                </a:solidFill>
                <a:latin typeface="+mn-lt"/>
              </a:rPr>
              <a:pPr fontAlgn="base">
                <a:spcBef>
                  <a:spcPct val="0"/>
                </a:spcBef>
                <a:spcAft>
                  <a:spcPts val="600"/>
                </a:spcAft>
                <a:defRPr/>
              </a:pPr>
              <a:t>42</a:t>
            </a:fld>
            <a:endParaRPr lang="en-US" dirty="0">
              <a:solidFill>
                <a:srgbClr val="000000"/>
              </a:solidFill>
              <a:latin typeface="+mn-lt"/>
            </a:endParaRPr>
          </a:p>
        </p:txBody>
      </p:sp>
      <p:sp>
        <p:nvSpPr>
          <p:cNvPr id="4099" name="Subtitle 2"/>
          <p:cNvSpPr>
            <a:spLocks noGrp="1"/>
          </p:cNvSpPr>
          <p:nvPr>
            <p:ph sz="quarter" idx="13"/>
          </p:nvPr>
        </p:nvSpPr>
        <p:spPr/>
        <p:txBody>
          <a:bodyPr vert="horz" lIns="91440" tIns="45720" rIns="91440" bIns="45720" rtlCol="0">
            <a:normAutofit lnSpcReduction="10000"/>
          </a:bodyPr>
          <a:lstStyle/>
          <a:p>
            <a:pPr>
              <a:lnSpc>
                <a:spcPct val="110000"/>
              </a:lnSpc>
            </a:pPr>
            <a:r>
              <a:rPr lang="en-US" sz="2400" b="1" dirty="0"/>
              <a:t>If safe to do so, provide 911 operators and Law Enforcement (LEN) Officers with:</a:t>
            </a:r>
          </a:p>
          <a:p>
            <a:pPr>
              <a:lnSpc>
                <a:spcPct val="110000"/>
              </a:lnSpc>
            </a:pPr>
            <a:endParaRPr lang="en-US" sz="2400" dirty="0"/>
          </a:p>
          <a:p>
            <a:pPr marL="914400" lvl="1" indent="-457200" algn="l">
              <a:lnSpc>
                <a:spcPct val="110000"/>
              </a:lnSpc>
              <a:buFont typeface="Arial" panose="020B0604020202020204" pitchFamily="34" charset="0"/>
              <a:buChar char="•"/>
            </a:pPr>
            <a:r>
              <a:rPr lang="en-US" sz="2400" i="0" dirty="0"/>
              <a:t>Location of shooter</a:t>
            </a:r>
          </a:p>
          <a:p>
            <a:pPr marL="914400" lvl="1" indent="-457200" algn="l">
              <a:lnSpc>
                <a:spcPct val="110000"/>
              </a:lnSpc>
              <a:buFont typeface="Arial" panose="020B0604020202020204" pitchFamily="34" charset="0"/>
              <a:buChar char="•"/>
            </a:pPr>
            <a:r>
              <a:rPr lang="en-US" sz="2400" i="0" dirty="0"/>
              <a:t>Number of shooters</a:t>
            </a:r>
          </a:p>
          <a:p>
            <a:pPr marL="914400" lvl="1" indent="-457200" algn="l">
              <a:lnSpc>
                <a:spcPct val="110000"/>
              </a:lnSpc>
              <a:buFont typeface="Arial" panose="020B0604020202020204" pitchFamily="34" charset="0"/>
              <a:buChar char="•"/>
            </a:pPr>
            <a:r>
              <a:rPr lang="en-US" sz="2400" i="0" dirty="0"/>
              <a:t>Physical description of shooters</a:t>
            </a:r>
          </a:p>
          <a:p>
            <a:pPr marL="914400" lvl="1" indent="-457200" algn="l">
              <a:lnSpc>
                <a:spcPct val="110000"/>
              </a:lnSpc>
              <a:buFont typeface="Arial" panose="020B0604020202020204" pitchFamily="34" charset="0"/>
              <a:buChar char="•"/>
            </a:pPr>
            <a:r>
              <a:rPr lang="en-US" sz="2400" i="0" dirty="0"/>
              <a:t>Number and types of weapons</a:t>
            </a:r>
          </a:p>
          <a:p>
            <a:pPr marL="914400" lvl="1" indent="-457200" algn="l">
              <a:lnSpc>
                <a:spcPct val="110000"/>
              </a:lnSpc>
              <a:buFont typeface="Arial" panose="020B0604020202020204" pitchFamily="34" charset="0"/>
              <a:buChar char="•"/>
            </a:pPr>
            <a:r>
              <a:rPr lang="en-US" sz="2400" i="0" dirty="0"/>
              <a:t>Number of potential victims</a:t>
            </a:r>
          </a:p>
          <a:p>
            <a:pPr marL="914400" lvl="1" indent="-457200" algn="l">
              <a:lnSpc>
                <a:spcPct val="110000"/>
              </a:lnSpc>
              <a:buFont typeface="Arial" panose="020B0604020202020204" pitchFamily="34" charset="0"/>
              <a:buChar char="•"/>
            </a:pPr>
            <a:r>
              <a:rPr lang="en-US" sz="2400" i="0" dirty="0"/>
              <a:t>Follow dispatcher’s or police instructions</a:t>
            </a:r>
          </a:p>
          <a:p>
            <a:pPr lvl="1" algn="l">
              <a:lnSpc>
                <a:spcPct val="110000"/>
              </a:lnSpc>
            </a:pPr>
            <a:endParaRPr lang="en-US" sz="2400" dirty="0"/>
          </a:p>
          <a:p>
            <a:pPr>
              <a:lnSpc>
                <a:spcPct val="110000"/>
              </a:lnSpc>
            </a:pPr>
            <a:endParaRPr lang="en-US" sz="1000" dirty="0"/>
          </a:p>
        </p:txBody>
      </p:sp>
      <p:pic>
        <p:nvPicPr>
          <p:cNvPr id="15362" name="Picture 2" descr="C:\Users\stlane\Pictures\x Active Shooter\25 freetext.com.jpg"/>
          <p:cNvPicPr>
            <a:picLocks noChangeAspect="1" noChangeArrowheads="1"/>
          </p:cNvPicPr>
          <p:nvPr/>
        </p:nvPicPr>
        <p:blipFill rotWithShape="1">
          <a:blip r:embed="rId3">
            <a:extLst>
              <a:ext uri="{28A0092B-C50C-407E-A947-70E740481C1C}">
                <a14:useLocalDpi xmlns:a14="http://schemas.microsoft.com/office/drawing/2010/main" val="0"/>
              </a:ext>
            </a:extLst>
          </a:blip>
          <a:srcRect l="16284" t="8502" r="10246" b="11563"/>
          <a:stretch/>
        </p:blipFill>
        <p:spPr bwMode="auto">
          <a:xfrm>
            <a:off x="8731045" y="3435906"/>
            <a:ext cx="2817487" cy="239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33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idx="4294967295"/>
          </p:nvPr>
        </p:nvPicPr>
        <p:blipFill>
          <a:blip r:embed="rId3" cstate="print"/>
          <a:srcRect/>
          <a:stretch>
            <a:fillRect/>
          </a:stretch>
        </p:blipFill>
        <p:spPr>
          <a:xfrm>
            <a:off x="1524000" y="0"/>
            <a:ext cx="9144000" cy="5888334"/>
          </a:xfrm>
          <a:prstGeom prst="rect">
            <a:avLst/>
          </a:prstGeom>
        </p:spPr>
      </p:pic>
      <p:sp>
        <p:nvSpPr>
          <p:cNvPr id="52225" name="Rectangle 2"/>
          <p:cNvSpPr>
            <a:spLocks noGrp="1" noChangeArrowheads="1"/>
          </p:cNvSpPr>
          <p:nvPr>
            <p:ph type="title"/>
          </p:nvPr>
        </p:nvSpPr>
        <p:spPr/>
        <p:txBody>
          <a:bodyPr/>
          <a:lstStyle/>
          <a:p>
            <a:r>
              <a:rPr lang="en-US" dirty="0"/>
              <a:t>			Police Arrival Time</a:t>
            </a:r>
            <a:endParaRPr lang="en-US" dirty="0">
              <a:effectLst/>
            </a:endParaRPr>
          </a:p>
        </p:txBody>
      </p:sp>
      <p:sp>
        <p:nvSpPr>
          <p:cNvPr id="52227" name="Text Box 6"/>
          <p:cNvSpPr txBox="1">
            <a:spLocks noChangeArrowheads="1"/>
          </p:cNvSpPr>
          <p:nvPr/>
        </p:nvSpPr>
        <p:spPr bwMode="auto">
          <a:xfrm>
            <a:off x="2750736" y="1287028"/>
            <a:ext cx="7428244" cy="2800767"/>
          </a:xfrm>
          <a:prstGeom prst="rect">
            <a:avLst/>
          </a:prstGeom>
          <a:noFill/>
          <a:ln w="9525">
            <a:noFill/>
            <a:miter lim="800000"/>
            <a:headEnd/>
            <a:tailEnd/>
          </a:ln>
        </p:spPr>
        <p:txBody>
          <a:bodyPr wrap="square">
            <a:spAutoFit/>
          </a:bodyPr>
          <a:lstStyle/>
          <a:p>
            <a:pPr>
              <a:spcBef>
                <a:spcPct val="50000"/>
              </a:spcBef>
            </a:pPr>
            <a:endParaRPr lang="en-US" sz="4400" dirty="0">
              <a:solidFill>
                <a:srgbClr val="FFC000"/>
              </a:solidFill>
            </a:endParaRPr>
          </a:p>
          <a:p>
            <a:pPr>
              <a:spcBef>
                <a:spcPct val="50000"/>
              </a:spcBef>
            </a:pPr>
            <a:r>
              <a:rPr lang="en-US" sz="4400" dirty="0">
                <a:solidFill>
                  <a:srgbClr val="FFC000"/>
                </a:solidFill>
              </a:rPr>
              <a:t>3 Minutes –City</a:t>
            </a:r>
          </a:p>
          <a:p>
            <a:pPr>
              <a:spcBef>
                <a:spcPct val="50000"/>
              </a:spcBef>
            </a:pPr>
            <a:r>
              <a:rPr lang="en-US" sz="4400" dirty="0">
                <a:solidFill>
                  <a:srgbClr val="FFC000"/>
                </a:solidFill>
              </a:rPr>
              <a:t>8-10 Minutes - Rural</a:t>
            </a:r>
          </a:p>
        </p:txBody>
      </p:sp>
    </p:spTree>
    <p:extLst>
      <p:ext uri="{BB962C8B-B14F-4D97-AF65-F5344CB8AC3E}">
        <p14:creationId xmlns:p14="http://schemas.microsoft.com/office/powerpoint/2010/main" val="191787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676400" y="0"/>
            <a:ext cx="8458200" cy="1295400"/>
          </a:xfrm>
        </p:spPr>
        <p:txBody>
          <a:bodyPr/>
          <a:lstStyle/>
          <a:p>
            <a:r>
              <a:rPr lang="en-US" sz="6000" dirty="0"/>
              <a:t>  When Police Arrive</a:t>
            </a:r>
          </a:p>
        </p:txBody>
      </p:sp>
      <p:sp>
        <p:nvSpPr>
          <p:cNvPr id="58370" name="Rectangle 3"/>
          <p:cNvSpPr>
            <a:spLocks noGrp="1" noChangeArrowheads="1"/>
          </p:cNvSpPr>
          <p:nvPr>
            <p:ph sz="quarter" idx="13"/>
          </p:nvPr>
        </p:nvSpPr>
        <p:spPr>
          <a:xfrm>
            <a:off x="985520" y="1488440"/>
            <a:ext cx="10058400" cy="4587240"/>
          </a:xfrm>
          <a:prstGeom prst="rect">
            <a:avLst/>
          </a:prstGeom>
        </p:spPr>
        <p:txBody>
          <a:bodyPr>
            <a:normAutofit/>
          </a:bodyPr>
          <a:lstStyle/>
          <a:p>
            <a:pPr marL="0" indent="0" algn="ctr">
              <a:lnSpc>
                <a:spcPct val="90000"/>
              </a:lnSpc>
              <a:buNone/>
              <a:defRPr/>
            </a:pPr>
            <a:r>
              <a:rPr lang="en-US" sz="2800" dirty="0">
                <a:solidFill>
                  <a:srgbClr val="FFC000"/>
                </a:solidFill>
              </a:rPr>
              <a:t>Officers do not know you !  </a:t>
            </a:r>
          </a:p>
          <a:p>
            <a:pPr marL="0" indent="0">
              <a:lnSpc>
                <a:spcPct val="90000"/>
              </a:lnSpc>
              <a:buNone/>
              <a:defRPr/>
            </a:pPr>
            <a:endParaRPr lang="en-US" sz="1600" dirty="0">
              <a:solidFill>
                <a:srgbClr val="FFC000"/>
              </a:solidFill>
            </a:endParaRPr>
          </a:p>
          <a:p>
            <a:pPr marL="0" indent="0">
              <a:lnSpc>
                <a:spcPct val="90000"/>
              </a:lnSpc>
              <a:buNone/>
              <a:defRPr/>
            </a:pPr>
            <a:r>
              <a:rPr lang="en-US" sz="2800" dirty="0">
                <a:solidFill>
                  <a:srgbClr val="FFC000"/>
                </a:solidFill>
              </a:rPr>
              <a:t>Follow police instructions at all times!!!</a:t>
            </a:r>
          </a:p>
          <a:p>
            <a:pPr marL="0" indent="0">
              <a:lnSpc>
                <a:spcPct val="90000"/>
              </a:lnSpc>
              <a:buNone/>
              <a:defRPr/>
            </a:pPr>
            <a:endParaRPr lang="en-US" sz="2800" dirty="0">
              <a:solidFill>
                <a:srgbClr val="FFC000"/>
              </a:solidFill>
            </a:endParaRPr>
          </a:p>
          <a:p>
            <a:pPr marL="0" indent="0">
              <a:lnSpc>
                <a:spcPct val="90000"/>
              </a:lnSpc>
              <a:buNone/>
              <a:defRPr/>
            </a:pPr>
            <a:r>
              <a:rPr lang="en-US" sz="2800" dirty="0">
                <a:solidFill>
                  <a:srgbClr val="FFC000"/>
                </a:solidFill>
              </a:rPr>
              <a:t>Be prepared for:</a:t>
            </a:r>
          </a:p>
          <a:p>
            <a:pPr marL="0" indent="0">
              <a:lnSpc>
                <a:spcPct val="90000"/>
              </a:lnSpc>
              <a:buNone/>
              <a:defRPr/>
            </a:pPr>
            <a:r>
              <a:rPr lang="en-US" sz="2800" dirty="0">
                <a:solidFill>
                  <a:srgbClr val="FFC000"/>
                </a:solidFill>
              </a:rPr>
              <a:t>     	Weapons pointed / Searches / Handcuffed  </a:t>
            </a:r>
          </a:p>
          <a:p>
            <a:pPr marL="0" indent="0">
              <a:lnSpc>
                <a:spcPct val="90000"/>
              </a:lnSpc>
              <a:buNone/>
              <a:defRPr/>
            </a:pPr>
            <a:endParaRPr lang="en-US" sz="2800" dirty="0">
              <a:solidFill>
                <a:srgbClr val="FFC000"/>
              </a:solidFill>
            </a:endParaRPr>
          </a:p>
          <a:p>
            <a:pPr marL="0" indent="0">
              <a:lnSpc>
                <a:spcPct val="90000"/>
              </a:lnSpc>
              <a:buNone/>
              <a:defRPr/>
            </a:pPr>
            <a:r>
              <a:rPr lang="en-US" sz="2800" dirty="0">
                <a:solidFill>
                  <a:srgbClr val="FFC000"/>
                </a:solidFill>
              </a:rPr>
              <a:t>LE Priority:</a:t>
            </a:r>
          </a:p>
          <a:p>
            <a:pPr marL="0" indent="0">
              <a:lnSpc>
                <a:spcPct val="90000"/>
              </a:lnSpc>
              <a:buNone/>
              <a:defRPr/>
            </a:pPr>
            <a:r>
              <a:rPr lang="en-US" sz="2800" dirty="0">
                <a:solidFill>
                  <a:srgbClr val="FFC000"/>
                </a:solidFill>
              </a:rPr>
              <a:t>	Stop Killing / Stop the Dying / Evacuate the Area</a:t>
            </a:r>
          </a:p>
          <a:p>
            <a:pPr marL="0" indent="0">
              <a:lnSpc>
                <a:spcPct val="90000"/>
              </a:lnSpc>
              <a:buNone/>
              <a:defRPr/>
            </a:pPr>
            <a:endParaRPr lang="en-US" sz="2800" dirty="0">
              <a:solidFill>
                <a:srgbClr val="FFC000"/>
              </a:solidFill>
            </a:endParaRPr>
          </a:p>
        </p:txBody>
      </p:sp>
    </p:spTree>
    <p:extLst>
      <p:ext uri="{BB962C8B-B14F-4D97-AF65-F5344CB8AC3E}">
        <p14:creationId xmlns:p14="http://schemas.microsoft.com/office/powerpoint/2010/main" val="26988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 calcmode="lin" valueType="num">
                                      <p:cBhvr additive="base">
                                        <p:cTn id="7" dur="500" fill="hold"/>
                                        <p:tgtEl>
                                          <p:spTgt spid="583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0">
                                            <p:txEl>
                                              <p:pRg st="2" end="2"/>
                                            </p:txEl>
                                          </p:spTgt>
                                        </p:tgtEl>
                                        <p:attrNameLst>
                                          <p:attrName>style.visibility</p:attrName>
                                        </p:attrNameLst>
                                      </p:cBhvr>
                                      <p:to>
                                        <p:strVal val="visible"/>
                                      </p:to>
                                    </p:set>
                                    <p:anim calcmode="lin" valueType="num">
                                      <p:cBhvr additive="base">
                                        <p:cTn id="13" dur="500" fill="hold"/>
                                        <p:tgtEl>
                                          <p:spTgt spid="5837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0">
                                            <p:txEl>
                                              <p:pRg st="4" end="4"/>
                                            </p:txEl>
                                          </p:spTgt>
                                        </p:tgtEl>
                                        <p:attrNameLst>
                                          <p:attrName>style.visibility</p:attrName>
                                        </p:attrNameLst>
                                      </p:cBhvr>
                                      <p:to>
                                        <p:strVal val="visible"/>
                                      </p:to>
                                    </p:set>
                                    <p:anim calcmode="lin" valueType="num">
                                      <p:cBhvr additive="base">
                                        <p:cTn id="19" dur="500" fill="hold"/>
                                        <p:tgtEl>
                                          <p:spTgt spid="5837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370">
                                            <p:txEl>
                                              <p:pRg st="5" end="5"/>
                                            </p:txEl>
                                          </p:spTgt>
                                        </p:tgtEl>
                                        <p:attrNameLst>
                                          <p:attrName>style.visibility</p:attrName>
                                        </p:attrNameLst>
                                      </p:cBhvr>
                                      <p:to>
                                        <p:strVal val="visible"/>
                                      </p:to>
                                    </p:set>
                                    <p:anim calcmode="lin" valueType="num">
                                      <p:cBhvr additive="base">
                                        <p:cTn id="25" dur="500" fill="hold"/>
                                        <p:tgtEl>
                                          <p:spTgt spid="58370">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8370">
                                            <p:txEl>
                                              <p:pRg st="7" end="7"/>
                                            </p:txEl>
                                          </p:spTgt>
                                        </p:tgtEl>
                                        <p:attrNameLst>
                                          <p:attrName>style.visibility</p:attrName>
                                        </p:attrNameLst>
                                      </p:cBhvr>
                                      <p:to>
                                        <p:strVal val="visible"/>
                                      </p:to>
                                    </p:set>
                                    <p:anim calcmode="lin" valueType="num">
                                      <p:cBhvr additive="base">
                                        <p:cTn id="31" dur="500" fill="hold"/>
                                        <p:tgtEl>
                                          <p:spTgt spid="58370">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37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8370">
                                            <p:txEl>
                                              <p:pRg st="8" end="8"/>
                                            </p:txEl>
                                          </p:spTgt>
                                        </p:tgtEl>
                                        <p:attrNameLst>
                                          <p:attrName>style.visibility</p:attrName>
                                        </p:attrNameLst>
                                      </p:cBhvr>
                                      <p:to>
                                        <p:strVal val="visible"/>
                                      </p:to>
                                    </p:set>
                                    <p:anim calcmode="lin" valueType="num">
                                      <p:cBhvr additive="base">
                                        <p:cTn id="37" dur="500" fill="hold"/>
                                        <p:tgtEl>
                                          <p:spTgt spid="58370">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837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726441" y="432063"/>
            <a:ext cx="3894412" cy="2028707"/>
          </a:xfrm>
        </p:spPr>
        <p:txBody>
          <a:bodyPr anchor="t">
            <a:normAutofit/>
          </a:bodyPr>
          <a:lstStyle/>
          <a:p>
            <a:r>
              <a:rPr lang="en-US" dirty="0"/>
              <a:t>When Police Arrive…</a:t>
            </a:r>
          </a:p>
        </p:txBody>
      </p:sp>
      <p:sp>
        <p:nvSpPr>
          <p:cNvPr id="3" name="Content Placeholder 2">
            <a:extLst>
              <a:ext uri="{FF2B5EF4-FFF2-40B4-BE49-F238E27FC236}">
                <a16:creationId xmlns:a16="http://schemas.microsoft.com/office/drawing/2014/main" id="{3ED91B7E-62BD-4FFE-A1AC-A1BC65190D0F}"/>
              </a:ext>
            </a:extLst>
          </p:cNvPr>
          <p:cNvSpPr>
            <a:spLocks noGrp="1"/>
          </p:cNvSpPr>
          <p:nvPr>
            <p:ph sz="quarter" idx="13"/>
          </p:nvPr>
        </p:nvSpPr>
        <p:spPr>
          <a:xfrm>
            <a:off x="812800" y="1600200"/>
            <a:ext cx="10566400" cy="4114800"/>
          </a:xfrm>
        </p:spPr>
        <p:txBody>
          <a:bodyPr/>
          <a:lstStyle/>
          <a:p>
            <a:pPr marL="0" marR="0" indent="0">
              <a:lnSpc>
                <a:spcPct val="107000"/>
              </a:lnSpc>
              <a:spcBef>
                <a:spcPts val="0"/>
              </a:spcBef>
              <a:spcAft>
                <a:spcPts val="800"/>
              </a:spcAft>
              <a:buNone/>
            </a:pPr>
            <a:r>
              <a:rPr lang="en-US" b="1" dirty="0">
                <a:solidFill>
                  <a:srgbClr val="FF0000"/>
                </a:solidFill>
                <a:effectLst/>
                <a:latin typeface="Bookman Old Style" panose="02050604050505020204" pitchFamily="18" charset="0"/>
                <a:ea typeface="Calibri" panose="020F0502020204030204" pitchFamily="34" charset="0"/>
                <a:cs typeface="Times New Roman" panose="02020603050405020304" pitchFamily="18" charset="0"/>
              </a:rPr>
              <a:t>DO NOT </a:t>
            </a:r>
            <a:endParaRPr lang="en-US" dirty="0">
              <a:effectLst/>
              <a:latin typeface="Bookman Old Style" panose="02050604050505020204" pitchFamily="18" charset="0"/>
              <a:ea typeface="Calibri" panose="020F0502020204030204" pitchFamily="34" charset="0"/>
              <a:cs typeface="Times New Roman" panose="02020603050405020304" pitchFamily="18" charset="0"/>
            </a:endParaRPr>
          </a:p>
          <a:p>
            <a:pPr marL="0" lvl="1">
              <a:lnSpc>
                <a:spcPct val="107000"/>
              </a:lnSpc>
              <a:spcBef>
                <a:spcPts val="0"/>
              </a:spcBef>
              <a:spcAft>
                <a:spcPts val="800"/>
              </a:spcAft>
            </a:pPr>
            <a:r>
              <a:rPr lang="en-US" sz="2000" i="0" dirty="0">
                <a:effectLst/>
                <a:latin typeface="Bookman Old Style" panose="02050604050505020204" pitchFamily="18" charset="0"/>
                <a:ea typeface="Calibri" panose="020F0502020204030204" pitchFamily="34" charset="0"/>
                <a:cs typeface="Times New Roman" panose="02020603050405020304" pitchFamily="18" charset="0"/>
              </a:rPr>
              <a:t>	Have anything in your hands / Make sudden moves or rush officers</a:t>
            </a:r>
          </a:p>
          <a:p>
            <a:pPr marL="0" marR="0" indent="0">
              <a:lnSpc>
                <a:spcPct val="107000"/>
              </a:lnSpc>
              <a:spcBef>
                <a:spcPts val="0"/>
              </a:spcBef>
              <a:spcAft>
                <a:spcPts val="800"/>
              </a:spcAft>
              <a:buNone/>
            </a:pPr>
            <a:r>
              <a:rPr lang="en-US" b="1" dirty="0">
                <a:solidFill>
                  <a:srgbClr val="92D050"/>
                </a:solidFill>
                <a:effectLst/>
                <a:latin typeface="Bookman Old Style" panose="02050604050505020204" pitchFamily="18" charset="0"/>
                <a:ea typeface="Calibri" panose="020F0502020204030204" pitchFamily="34" charset="0"/>
                <a:cs typeface="Times New Roman" panose="02020603050405020304" pitchFamily="18" charset="0"/>
              </a:rPr>
              <a:t>DO </a:t>
            </a:r>
            <a:endParaRPr lang="en-US" dirty="0">
              <a:solidFill>
                <a:srgbClr val="92D050"/>
              </a:solidFill>
              <a:effectLst/>
              <a:latin typeface="Bookman Old Style" panose="02050604050505020204" pitchFamily="18" charset="0"/>
              <a:ea typeface="Calibri" panose="020F0502020204030204" pitchFamily="34" charset="0"/>
              <a:cs typeface="Times New Roman" panose="02020603050405020304" pitchFamily="18" charset="0"/>
            </a:endParaRPr>
          </a:p>
          <a:p>
            <a:pPr marL="0" lvl="1">
              <a:lnSpc>
                <a:spcPct val="107000"/>
              </a:lnSpc>
              <a:spcBef>
                <a:spcPts val="0"/>
              </a:spcBef>
              <a:spcAft>
                <a:spcPts val="800"/>
              </a:spcAft>
            </a:pPr>
            <a:r>
              <a:rPr lang="en-US" sz="2000" i="0" dirty="0">
                <a:effectLst/>
                <a:latin typeface="Bookman Old Style" panose="02050604050505020204" pitchFamily="18" charset="0"/>
                <a:ea typeface="Calibri" panose="020F0502020204030204" pitchFamily="34" charset="0"/>
                <a:cs typeface="Times New Roman" panose="02020603050405020304" pitchFamily="18" charset="0"/>
              </a:rPr>
              <a:t>	Raise your arms and spread your fingers / Follow  commands</a:t>
            </a:r>
            <a:r>
              <a:rPr lang="en-US" sz="2000" b="1" i="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2000" i="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b="1" dirty="0">
              <a:solidFill>
                <a:srgbClr val="FFC000"/>
              </a:solidFill>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rgbClr val="FFC000"/>
                </a:solidFill>
                <a:latin typeface="Bookman Old Style" panose="02050604050505020204" pitchFamily="18" charset="0"/>
                <a:ea typeface="Calibri" panose="020F0502020204030204" pitchFamily="34" charset="0"/>
                <a:cs typeface="Times New Roman" panose="02020603050405020304" pitchFamily="18" charset="0"/>
              </a:rPr>
              <a:t>Understand</a:t>
            </a:r>
          </a:p>
          <a:p>
            <a:pPr marL="0" marR="0" indent="0">
              <a:lnSpc>
                <a:spcPct val="107000"/>
              </a:lnSpc>
              <a:spcBef>
                <a:spcPts val="0"/>
              </a:spcBef>
              <a:spcAft>
                <a:spcPts val="800"/>
              </a:spcAft>
              <a:buNone/>
            </a:pPr>
            <a:r>
              <a:rPr lang="en-US" b="1" dirty="0">
                <a:latin typeface="Bookman Old Style" panose="02050604050505020204" pitchFamily="18" charset="0"/>
                <a:ea typeface="Calibri" panose="020F0502020204030204" pitchFamily="34" charset="0"/>
                <a:cs typeface="Times New Roman" panose="02020603050405020304" pitchFamily="18" charset="0"/>
              </a:rPr>
              <a:t>	A</a:t>
            </a:r>
            <a:r>
              <a:rPr lang="en-US" dirty="0">
                <a:latin typeface="Bookman Old Style" panose="02050604050505020204" pitchFamily="18" charset="0"/>
                <a:ea typeface="Calibri" panose="020F0502020204030204" pitchFamily="34" charset="0"/>
                <a:cs typeface="Times New Roman" panose="02020603050405020304" pitchFamily="18" charset="0"/>
              </a:rPr>
              <a:t>rea will be treated as a crime scene</a:t>
            </a:r>
          </a:p>
          <a:p>
            <a:pPr marL="0" marR="0" indent="0">
              <a:lnSpc>
                <a:spcPct val="107000"/>
              </a:lnSpc>
              <a:spcBef>
                <a:spcPts val="0"/>
              </a:spcBef>
              <a:spcAft>
                <a:spcPts val="800"/>
              </a:spcAft>
              <a:buNone/>
            </a:pP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dirty="0">
                <a:effectLst/>
                <a:latin typeface="Bookman Old Style" panose="02050604050505020204" pitchFamily="18" charset="0"/>
                <a:ea typeface="Calibri" panose="020F0502020204030204" pitchFamily="34" charset="0"/>
                <a:cs typeface="Times New Roman" panose="02020603050405020304" pitchFamily="18" charset="0"/>
              </a:rPr>
              <a:t>NO re-enter the building </a:t>
            </a:r>
          </a:p>
          <a:p>
            <a:pPr marL="0" marR="0" indent="0">
              <a:lnSpc>
                <a:spcPct val="107000"/>
              </a:lnSpc>
              <a:spcBef>
                <a:spcPts val="0"/>
              </a:spcBef>
              <a:spcAft>
                <a:spcPts val="800"/>
              </a:spcAft>
              <a:buNone/>
            </a:pPr>
            <a:r>
              <a:rPr lang="en-US" dirty="0">
                <a:latin typeface="Bookman Old Style" panose="02050604050505020204" pitchFamily="18" charset="0"/>
                <a:ea typeface="Calibri" panose="020F0502020204030204" pitchFamily="34" charset="0"/>
                <a:cs typeface="Times New Roman" panose="02020603050405020304" pitchFamily="18" charset="0"/>
              </a:rPr>
              <a:t>	Moved to a holding area for </a:t>
            </a:r>
            <a:r>
              <a:rPr lang="en-US" dirty="0">
                <a:effectLst/>
                <a:latin typeface="Bookman Old Style" panose="02050604050505020204" pitchFamily="18" charset="0"/>
                <a:ea typeface="Calibri" panose="020F0502020204030204" pitchFamily="34" charset="0"/>
                <a:cs typeface="Times New Roman" panose="02020603050405020304" pitchFamily="18" charset="0"/>
              </a:rPr>
              <a:t>Medical treatment / Interviewing / Counseling</a:t>
            </a:r>
            <a:endParaRPr lang="en-US" dirty="0">
              <a:latin typeface="Bookman Old Style" panose="020506040505050202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41695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5AC6BB3-EBA6-45C5-8223-BBC7CD6ED399}"/>
              </a:ext>
            </a:extLst>
          </p:cNvPr>
          <p:cNvSpPr>
            <a:spLocks noGrp="1"/>
          </p:cNvSpPr>
          <p:nvPr>
            <p:ph type="title"/>
          </p:nvPr>
        </p:nvSpPr>
        <p:spPr>
          <a:xfrm>
            <a:off x="939801" y="395415"/>
            <a:ext cx="5999018" cy="1360898"/>
          </a:xfrm>
        </p:spPr>
        <p:txBody>
          <a:bodyPr>
            <a:normAutofit/>
          </a:bodyPr>
          <a:lstStyle/>
          <a:p>
            <a:r>
              <a:rPr lang="en-US" dirty="0">
                <a:solidFill>
                  <a:srgbClr val="00B0F0"/>
                </a:solidFill>
              </a:rPr>
              <a:t>Survival </a:t>
            </a:r>
          </a:p>
        </p:txBody>
      </p:sp>
      <p:sp>
        <p:nvSpPr>
          <p:cNvPr id="3" name="Content Placeholder 2">
            <a:extLst>
              <a:ext uri="{FF2B5EF4-FFF2-40B4-BE49-F238E27FC236}">
                <a16:creationId xmlns:a16="http://schemas.microsoft.com/office/drawing/2014/main" id="{9C391514-07A3-41C9-B704-D1B110BC6B4B}"/>
              </a:ext>
            </a:extLst>
          </p:cNvPr>
          <p:cNvSpPr>
            <a:spLocks noGrp="1"/>
          </p:cNvSpPr>
          <p:nvPr>
            <p:ph idx="1"/>
          </p:nvPr>
        </p:nvSpPr>
        <p:spPr>
          <a:xfrm>
            <a:off x="3743772" y="543649"/>
            <a:ext cx="4953000" cy="2297606"/>
          </a:xfrm>
        </p:spPr>
        <p:txBody>
          <a:bodyPr anchor="t">
            <a:normAutofit/>
          </a:bodyPr>
          <a:lstStyle/>
          <a:p>
            <a:r>
              <a:rPr lang="en-US" dirty="0"/>
              <a:t>Pressure Dressing</a:t>
            </a:r>
          </a:p>
          <a:p>
            <a:r>
              <a:rPr lang="en-US" dirty="0"/>
              <a:t>Stop all blood flow ~ Can bleed to death in 4-7 minutes Tourniquet </a:t>
            </a:r>
          </a:p>
          <a:p>
            <a:pPr marL="0" indent="0">
              <a:buNone/>
            </a:pPr>
            <a:r>
              <a:rPr lang="en-US" dirty="0"/>
              <a:t>(Improvised vs. Official)</a:t>
            </a:r>
          </a:p>
          <a:p>
            <a:endParaRPr lang="en-US" dirty="0"/>
          </a:p>
        </p:txBody>
      </p:sp>
      <p:pic>
        <p:nvPicPr>
          <p:cNvPr id="7170" name="Picture 2" descr="H-Bandage Compression Dressing-61911">
            <a:extLst>
              <a:ext uri="{FF2B5EF4-FFF2-40B4-BE49-F238E27FC236}">
                <a16:creationId xmlns:a16="http://schemas.microsoft.com/office/drawing/2014/main" id="{90C8FC6C-90FA-48BA-85B2-DAF783D20A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35" y="2256331"/>
            <a:ext cx="3434305" cy="33274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 descr="How to Stop Bleeding and Save a Life - The New York Times">
            <a:extLst>
              <a:ext uri="{FF2B5EF4-FFF2-40B4-BE49-F238E27FC236}">
                <a16:creationId xmlns:a16="http://schemas.microsoft.com/office/drawing/2014/main" id="{7EE301A7-97FD-446D-8CB5-7B5D4C8D39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3440" y="1518820"/>
            <a:ext cx="4282439" cy="465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874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2759" y="149456"/>
            <a:ext cx="8862060" cy="988464"/>
          </a:xfrm>
        </p:spPr>
        <p:txBody>
          <a:bodyPr>
            <a:normAutofit/>
          </a:bodyPr>
          <a:lstStyle/>
          <a:p>
            <a:pPr algn="ctr"/>
            <a:r>
              <a:rPr lang="en-US" dirty="0"/>
              <a:t>Final Thoughts </a:t>
            </a:r>
          </a:p>
        </p:txBody>
      </p:sp>
      <p:sp>
        <p:nvSpPr>
          <p:cNvPr id="2" name="Content Placeholder 1"/>
          <p:cNvSpPr>
            <a:spLocks noGrp="1"/>
          </p:cNvSpPr>
          <p:nvPr>
            <p:ph sz="quarter" idx="13"/>
          </p:nvPr>
        </p:nvSpPr>
        <p:spPr>
          <a:xfrm>
            <a:off x="1697033" y="1137920"/>
            <a:ext cx="9235127" cy="4744720"/>
          </a:xfrm>
          <a:prstGeom prst="rect">
            <a:avLst/>
          </a:prstGeom>
        </p:spPr>
        <p:txBody>
          <a:bodyPr>
            <a:normAutofit/>
          </a:bodyPr>
          <a:lstStyle/>
          <a:p>
            <a:pPr marL="0" indent="0">
              <a:buNone/>
            </a:pPr>
            <a:r>
              <a:rPr lang="en-US" sz="2800" dirty="0">
                <a:solidFill>
                  <a:srgbClr val="00B0F0"/>
                </a:solidFill>
              </a:rPr>
              <a:t>Have a source of info available to first responders. </a:t>
            </a:r>
          </a:p>
          <a:p>
            <a:pPr marL="0" indent="0">
              <a:buNone/>
            </a:pPr>
            <a:r>
              <a:rPr lang="en-US" sz="2800" dirty="0"/>
              <a:t>	 Floor plans 		Access cards/master keys</a:t>
            </a:r>
          </a:p>
          <a:p>
            <a:pPr marL="0" indent="0">
              <a:buNone/>
            </a:pPr>
            <a:r>
              <a:rPr lang="en-US" sz="2800" dirty="0"/>
              <a:t>	Evacuation routes	Point of contact info</a:t>
            </a:r>
          </a:p>
          <a:p>
            <a:pPr marL="109728" indent="0">
              <a:buNone/>
            </a:pPr>
            <a:r>
              <a:rPr lang="en-US" dirty="0"/>
              <a:t> </a:t>
            </a:r>
            <a:r>
              <a:rPr lang="en-US" sz="2800" dirty="0">
                <a:solidFill>
                  <a:srgbClr val="00B0F0"/>
                </a:solidFill>
              </a:rPr>
              <a:t>Have a plan &amp; and practice </a:t>
            </a:r>
          </a:p>
          <a:p>
            <a:pPr marL="0" indent="0">
              <a:buNone/>
            </a:pPr>
            <a:r>
              <a:rPr lang="en-US" sz="2800" dirty="0"/>
              <a:t>	Avoid, Deny, Defend  /   Run, Hide, Fight</a:t>
            </a:r>
          </a:p>
          <a:p>
            <a:pPr marL="0" indent="0">
              <a:buNone/>
            </a:pPr>
            <a:endParaRPr lang="en-US" sz="3600" dirty="0">
              <a:solidFill>
                <a:srgbClr val="92D050"/>
              </a:solidFill>
            </a:endParaRPr>
          </a:p>
          <a:p>
            <a:pPr marL="0" indent="0">
              <a:buNone/>
            </a:pPr>
            <a:r>
              <a:rPr lang="en-US" sz="3600" dirty="0">
                <a:solidFill>
                  <a:srgbClr val="92D050"/>
                </a:solidFill>
              </a:rPr>
              <a:t>   “</a:t>
            </a:r>
            <a:r>
              <a:rPr lang="en-US" sz="3600" dirty="0">
                <a:solidFill>
                  <a:srgbClr val="00B0F0"/>
                </a:solidFill>
              </a:rPr>
              <a:t>SEE  SOMETHING  SAY SOMETHING</a:t>
            </a:r>
            <a:r>
              <a:rPr lang="en-US" sz="3600" dirty="0">
                <a:solidFill>
                  <a:srgbClr val="92D050"/>
                </a:solidFill>
              </a:rPr>
              <a:t>!”</a:t>
            </a:r>
          </a:p>
        </p:txBody>
      </p:sp>
    </p:spTree>
    <p:extLst>
      <p:ext uri="{BB962C8B-B14F-4D97-AF65-F5344CB8AC3E}">
        <p14:creationId xmlns:p14="http://schemas.microsoft.com/office/powerpoint/2010/main" val="808796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a2ea61be4b0302f30c3f0c5_1439412357318-vhunw0_t_1513006625785_854_480_1200.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46963" y="267081"/>
            <a:ext cx="9164096" cy="5649996"/>
          </a:xfrm>
        </p:spPr>
      </p:pic>
    </p:spTree>
    <p:extLst>
      <p:ext uri="{BB962C8B-B14F-4D97-AF65-F5344CB8AC3E}">
        <p14:creationId xmlns:p14="http://schemas.microsoft.com/office/powerpoint/2010/main" val="847875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7030A0"/>
                </a:solidFill>
                <a:latin typeface="Britannic Bold" panose="020B0903060703020204" pitchFamily="34" charset="0"/>
              </a:rPr>
              <a:t>Questions?</a:t>
            </a:r>
          </a:p>
        </p:txBody>
      </p:sp>
      <p:pic>
        <p:nvPicPr>
          <p:cNvPr id="4" name="Content Placeholder 3"/>
          <p:cNvPicPr>
            <a:picLocks noGrp="1" noChangeAspect="1"/>
          </p:cNvPicPr>
          <p:nvPr>
            <p:ph idx="1"/>
          </p:nvPr>
        </p:nvPicPr>
        <p:blipFill>
          <a:blip r:embed="rId2"/>
          <a:stretch>
            <a:fillRect/>
          </a:stretch>
        </p:blipFill>
        <p:spPr>
          <a:xfrm>
            <a:off x="1407770" y="2691245"/>
            <a:ext cx="3921933" cy="2995036"/>
          </a:xfrm>
          <a:prstGeom prst="rect">
            <a:avLst/>
          </a:prstGeom>
        </p:spPr>
      </p:pic>
      <p:pic>
        <p:nvPicPr>
          <p:cNvPr id="5" name="Picture 4"/>
          <p:cNvPicPr>
            <a:picLocks noChangeAspect="1"/>
          </p:cNvPicPr>
          <p:nvPr/>
        </p:nvPicPr>
        <p:blipFill>
          <a:blip r:embed="rId3"/>
          <a:stretch>
            <a:fillRect/>
          </a:stretch>
        </p:blipFill>
        <p:spPr>
          <a:xfrm>
            <a:off x="7211292" y="2691245"/>
            <a:ext cx="3657599" cy="2995036"/>
          </a:xfrm>
          <a:prstGeom prst="rect">
            <a:avLst/>
          </a:prstGeom>
        </p:spPr>
      </p:pic>
    </p:spTree>
    <p:extLst>
      <p:ext uri="{BB962C8B-B14F-4D97-AF65-F5344CB8AC3E}">
        <p14:creationId xmlns:p14="http://schemas.microsoft.com/office/powerpoint/2010/main" val="3239152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20E7A4-EC2C-47C8-BE55-65771E3F2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CF23DDA-0D09-4FE5-AE88-EBBE5E024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1D79EF6-BC2D-4C96-B5F6-C866B77C6088}"/>
              </a:ext>
            </a:extLst>
          </p:cNvPr>
          <p:cNvSpPr>
            <a:spLocks noGrp="1"/>
          </p:cNvSpPr>
          <p:nvPr>
            <p:ph type="title"/>
          </p:nvPr>
        </p:nvSpPr>
        <p:spPr>
          <a:xfrm>
            <a:off x="1143001" y="1181101"/>
            <a:ext cx="3533033" cy="1562100"/>
          </a:xfrm>
        </p:spPr>
        <p:txBody>
          <a:bodyPr anchor="t">
            <a:normAutofit/>
          </a:bodyPr>
          <a:lstStyle/>
          <a:p>
            <a:r>
              <a:rPr lang="en-US" sz="3700" dirty="0"/>
              <a:t>Active Shootings 2000 – 2020</a:t>
            </a:r>
          </a:p>
        </p:txBody>
      </p:sp>
      <p:cxnSp>
        <p:nvCxnSpPr>
          <p:cNvPr id="13" name="Straight Connector 12">
            <a:extLst>
              <a:ext uri="{FF2B5EF4-FFF2-40B4-BE49-F238E27FC236}">
                <a16:creationId xmlns:a16="http://schemas.microsoft.com/office/drawing/2014/main" id="{1766FD2F-248A-4AA1-8078-E26D6E690B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21BBC06-93AC-4DB5-A762-8BE13CD4C8BC}"/>
              </a:ext>
            </a:extLst>
          </p:cNvPr>
          <p:cNvGraphicFramePr>
            <a:graphicFrameLocks noGrp="1"/>
          </p:cNvGraphicFramePr>
          <p:nvPr>
            <p:ph idx="1"/>
            <p:extLst>
              <p:ext uri="{D42A27DB-BD31-4B8C-83A1-F6EECF244321}">
                <p14:modId xmlns:p14="http://schemas.microsoft.com/office/powerpoint/2010/main" val="2813274893"/>
              </p:ext>
            </p:extLst>
          </p:nvPr>
        </p:nvGraphicFramePr>
        <p:xfrm>
          <a:off x="6083225" y="1100567"/>
          <a:ext cx="5102662" cy="4654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1004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938800" y="2180492"/>
            <a:ext cx="4199987" cy="3496827"/>
          </a:xfrm>
        </p:spPr>
        <p:txBody>
          <a:bodyPr>
            <a:normAutofit/>
          </a:bodyPr>
          <a:lstStyle/>
          <a:p>
            <a:pPr marL="0" indent="0" algn="ctr">
              <a:lnSpc>
                <a:spcPct val="120000"/>
              </a:lnSpc>
              <a:buNone/>
            </a:pPr>
            <a:r>
              <a:rPr lang="en-US" altLang="en-US" sz="2800" dirty="0">
                <a:solidFill>
                  <a:srgbClr val="7030A0"/>
                </a:solidFill>
                <a:latin typeface="Britannic Bold" panose="020B0903060703020204" pitchFamily="34" charset="0"/>
              </a:rPr>
              <a:t>Brother Steven Durant</a:t>
            </a:r>
          </a:p>
          <a:p>
            <a:pPr marL="0" indent="0" algn="ctr">
              <a:lnSpc>
                <a:spcPct val="120000"/>
              </a:lnSpc>
              <a:buNone/>
            </a:pPr>
            <a:r>
              <a:rPr lang="en-US" altLang="en-US" sz="1800" i="1" dirty="0">
                <a:solidFill>
                  <a:srgbClr val="7030A0"/>
                </a:solidFill>
                <a:latin typeface="Britannic Bold" panose="020B0903060703020204" pitchFamily="34" charset="0"/>
              </a:rPr>
              <a:t>Police Lieutenant </a:t>
            </a:r>
            <a:r>
              <a:rPr lang="en-US" altLang="en-US" sz="1600" i="1" dirty="0">
                <a:solidFill>
                  <a:srgbClr val="7030A0"/>
                </a:solidFill>
                <a:latin typeface="Britannic Bold" panose="020B0903060703020204" pitchFamily="34" charset="0"/>
              </a:rPr>
              <a:t>– Retired </a:t>
            </a:r>
          </a:p>
          <a:p>
            <a:pPr marL="0" indent="0" algn="ctr">
              <a:lnSpc>
                <a:spcPct val="120000"/>
              </a:lnSpc>
              <a:buNone/>
            </a:pPr>
            <a:r>
              <a:rPr lang="en-US" altLang="en-US" sz="2800" dirty="0">
                <a:solidFill>
                  <a:srgbClr val="7030A0"/>
                </a:solidFill>
                <a:latin typeface="Britannic Bold" panose="020B0903060703020204" pitchFamily="34" charset="0"/>
              </a:rPr>
              <a:t>Pi Phi Chapter - KRS</a:t>
            </a:r>
          </a:p>
          <a:p>
            <a:pPr marL="0" indent="0" algn="ctr">
              <a:lnSpc>
                <a:spcPct val="120000"/>
              </a:lnSpc>
              <a:buNone/>
            </a:pPr>
            <a:r>
              <a:rPr lang="en-US" altLang="en-US" sz="2800" dirty="0">
                <a:solidFill>
                  <a:srgbClr val="7030A0"/>
                </a:solidFill>
                <a:latin typeface="Britannic Bold" panose="020B0903060703020204" pitchFamily="34" charset="0"/>
              </a:rPr>
              <a:t>704-980-9338</a:t>
            </a:r>
          </a:p>
          <a:p>
            <a:pPr marL="0" indent="0" algn="ctr">
              <a:lnSpc>
                <a:spcPct val="120000"/>
              </a:lnSpc>
              <a:buNone/>
            </a:pPr>
            <a:r>
              <a:rPr lang="en-US" altLang="en-US" sz="2800" dirty="0">
                <a:solidFill>
                  <a:srgbClr val="7030A0"/>
                </a:solidFill>
                <a:latin typeface="Britannic Bold" panose="020B0903060703020204" pitchFamily="34" charset="0"/>
              </a:rPr>
              <a:t>masque730@gmail.com</a:t>
            </a:r>
          </a:p>
          <a:p>
            <a:pPr marL="0" indent="0" algn="ctr">
              <a:lnSpc>
                <a:spcPct val="200000"/>
              </a:lnSpc>
              <a:buNone/>
            </a:pPr>
            <a:endParaRPr lang="en-US" altLang="en-US" sz="4400" dirty="0">
              <a:latin typeface="Britannic Bold" panose="020B0903060703020204" pitchFamily="34" charset="0"/>
            </a:endParaRPr>
          </a:p>
          <a:p>
            <a:pPr>
              <a:lnSpc>
                <a:spcPct val="200000"/>
              </a:lnSpc>
            </a:pPr>
            <a:endParaRPr lang="en-US" sz="4400" dirty="0">
              <a:latin typeface="Britannic Bold" panose="020B0903060703020204" pitchFamily="34" charset="0"/>
            </a:endParaRPr>
          </a:p>
        </p:txBody>
      </p:sp>
      <p:sp>
        <p:nvSpPr>
          <p:cNvPr id="5" name="Content Placeholder 4">
            <a:extLst>
              <a:ext uri="{FF2B5EF4-FFF2-40B4-BE49-F238E27FC236}">
                <a16:creationId xmlns:a16="http://schemas.microsoft.com/office/drawing/2014/main" id="{77367AC8-101C-92B1-A5E0-EC8C3C63E3B6}"/>
              </a:ext>
            </a:extLst>
          </p:cNvPr>
          <p:cNvSpPr>
            <a:spLocks noGrp="1"/>
          </p:cNvSpPr>
          <p:nvPr>
            <p:ph sz="quarter" idx="14"/>
          </p:nvPr>
        </p:nvSpPr>
        <p:spPr>
          <a:xfrm>
            <a:off x="1336431" y="2180492"/>
            <a:ext cx="4312529" cy="3496827"/>
          </a:xfrm>
        </p:spPr>
        <p:txBody>
          <a:bodyPr/>
          <a:lstStyle/>
          <a:p>
            <a:pPr marL="0" marR="0" indent="0" algn="ctr">
              <a:lnSpc>
                <a:spcPct val="107000"/>
              </a:lnSpc>
              <a:spcBef>
                <a:spcPts val="0"/>
              </a:spcBef>
              <a:spcAft>
                <a:spcPts val="800"/>
              </a:spcAft>
              <a:buNone/>
            </a:pPr>
            <a:r>
              <a:rPr lang="en-US" sz="2800" dirty="0">
                <a:solidFill>
                  <a:srgbClr val="7030A0"/>
                </a:solidFill>
                <a:effectLst/>
                <a:latin typeface="Britannic Bold" panose="020B0903060703020204" pitchFamily="34" charset="0"/>
                <a:ea typeface="Calibri" panose="020F0502020204030204" pitchFamily="34" charset="0"/>
                <a:cs typeface="Times New Roman" panose="02020603050405020304" pitchFamily="18" charset="0"/>
              </a:rPr>
              <a:t>Brother Tito Koonce</a:t>
            </a:r>
          </a:p>
          <a:p>
            <a:pPr marL="0" marR="0" indent="0" algn="ctr">
              <a:lnSpc>
                <a:spcPct val="107000"/>
              </a:lnSpc>
              <a:spcBef>
                <a:spcPts val="0"/>
              </a:spcBef>
              <a:spcAft>
                <a:spcPts val="800"/>
              </a:spcAft>
              <a:buNone/>
            </a:pPr>
            <a:r>
              <a:rPr lang="en-US" sz="2800" dirty="0">
                <a:solidFill>
                  <a:srgbClr val="7030A0"/>
                </a:solidFill>
                <a:effectLst/>
                <a:latin typeface="Britannic Bold" panose="020B0903060703020204" pitchFamily="34" charset="0"/>
                <a:ea typeface="Calibri" panose="020F0502020204030204" pitchFamily="34" charset="0"/>
                <a:cs typeface="Times New Roman" panose="02020603050405020304" pitchFamily="18" charset="0"/>
              </a:rPr>
              <a:t>Sixth District </a:t>
            </a:r>
          </a:p>
          <a:p>
            <a:pPr marL="0" marR="0" indent="0" algn="ctr">
              <a:lnSpc>
                <a:spcPct val="107000"/>
              </a:lnSpc>
              <a:spcBef>
                <a:spcPts val="0"/>
              </a:spcBef>
              <a:spcAft>
                <a:spcPts val="800"/>
              </a:spcAft>
              <a:buNone/>
            </a:pPr>
            <a:r>
              <a:rPr lang="en-US" sz="2800" dirty="0">
                <a:solidFill>
                  <a:srgbClr val="7030A0"/>
                </a:solidFill>
                <a:effectLst/>
                <a:latin typeface="Britannic Bold" panose="020B0903060703020204" pitchFamily="34" charset="0"/>
                <a:ea typeface="Calibri" panose="020F0502020204030204" pitchFamily="34" charset="0"/>
                <a:cs typeface="Times New Roman" panose="02020603050405020304" pitchFamily="18" charset="0"/>
              </a:rPr>
              <a:t>Conflict Resolution Chairman</a:t>
            </a:r>
          </a:p>
          <a:p>
            <a:pPr marL="0" marR="0" indent="0" algn="ctr">
              <a:lnSpc>
                <a:spcPct val="107000"/>
              </a:lnSpc>
              <a:spcBef>
                <a:spcPts val="0"/>
              </a:spcBef>
              <a:spcAft>
                <a:spcPts val="800"/>
              </a:spcAft>
              <a:buNone/>
            </a:pPr>
            <a:r>
              <a:rPr lang="en-US" sz="2800" dirty="0">
                <a:solidFill>
                  <a:srgbClr val="7030A0"/>
                </a:solidFill>
                <a:effectLst/>
                <a:latin typeface="Britannic Bold" panose="020B0903060703020204" pitchFamily="34" charset="0"/>
                <a:ea typeface="Calibri" panose="020F0502020204030204" pitchFamily="34" charset="0"/>
                <a:cs typeface="Times New Roman" panose="02020603050405020304" pitchFamily="18" charset="0"/>
              </a:rPr>
              <a:t>704-957-5707</a:t>
            </a:r>
          </a:p>
          <a:p>
            <a:pPr marL="0" indent="0" algn="ctr">
              <a:lnSpc>
                <a:spcPct val="107000"/>
              </a:lnSpc>
              <a:spcBef>
                <a:spcPts val="0"/>
              </a:spcBef>
              <a:spcAft>
                <a:spcPts val="800"/>
              </a:spcAft>
              <a:buNone/>
            </a:pPr>
            <a:r>
              <a:rPr lang="en-US" sz="2800" b="1" i="0" dirty="0">
                <a:solidFill>
                  <a:srgbClr val="7030A0"/>
                </a:solidFill>
                <a:effectLst/>
                <a:latin typeface="Google Sans"/>
              </a:rPr>
              <a:t>titoq@hotmail.com</a:t>
            </a:r>
          </a:p>
          <a:p>
            <a:pPr marL="0" marR="0" indent="0" algn="ctr">
              <a:lnSpc>
                <a:spcPct val="107000"/>
              </a:lnSpc>
              <a:spcBef>
                <a:spcPts val="0"/>
              </a:spcBef>
              <a:spcAft>
                <a:spcPts val="800"/>
              </a:spcAft>
              <a:buNone/>
            </a:pPr>
            <a:endParaRPr lang="en-US" sz="2800" dirty="0">
              <a:effectLst/>
              <a:latin typeface="Britannic Bold" panose="020B090306070302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2" name="Title 1"/>
          <p:cNvSpPr>
            <a:spLocks noGrp="1"/>
          </p:cNvSpPr>
          <p:nvPr>
            <p:ph type="title"/>
          </p:nvPr>
        </p:nvSpPr>
        <p:spPr/>
        <p:txBody>
          <a:bodyPr>
            <a:normAutofit/>
          </a:bodyPr>
          <a:lstStyle/>
          <a:p>
            <a:pPr algn="ctr"/>
            <a:r>
              <a:rPr lang="en-US" sz="6600" dirty="0">
                <a:solidFill>
                  <a:schemeClr val="accent4"/>
                </a:solidFill>
                <a:latin typeface="Britannic Bold" panose="020B0903060703020204" pitchFamily="34" charset="0"/>
              </a:rPr>
              <a:t>Contact</a:t>
            </a:r>
            <a:r>
              <a:rPr lang="en-US" sz="6600" dirty="0">
                <a:solidFill>
                  <a:srgbClr val="FFEEB9"/>
                </a:solidFill>
                <a:latin typeface="Britannic Bold" panose="020B0903060703020204" pitchFamily="34" charset="0"/>
              </a:rPr>
              <a:t> </a:t>
            </a:r>
            <a:r>
              <a:rPr lang="en-US" sz="6600" dirty="0">
                <a:solidFill>
                  <a:schemeClr val="accent4"/>
                </a:solidFill>
                <a:latin typeface="Britannic Bold" panose="020B0903060703020204" pitchFamily="34" charset="0"/>
              </a:rPr>
              <a:t>Information</a:t>
            </a:r>
          </a:p>
        </p:txBody>
      </p:sp>
    </p:spTree>
    <p:extLst>
      <p:ext uri="{BB962C8B-B14F-4D97-AF65-F5344CB8AC3E}">
        <p14:creationId xmlns:p14="http://schemas.microsoft.com/office/powerpoint/2010/main" val="2262228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5C04-6BCD-CE3E-E32B-33714BE9AA9B}"/>
              </a:ext>
            </a:extLst>
          </p:cNvPr>
          <p:cNvSpPr>
            <a:spLocks noGrp="1"/>
          </p:cNvSpPr>
          <p:nvPr>
            <p:ph type="title"/>
          </p:nvPr>
        </p:nvSpPr>
        <p:spPr/>
        <p:txBody>
          <a:bodyPr/>
          <a:lstStyle/>
          <a:p>
            <a:r>
              <a:rPr lang="en-US" dirty="0"/>
              <a:t>Top Country For Active Shooter Incidents</a:t>
            </a:r>
          </a:p>
        </p:txBody>
      </p:sp>
      <p:sp>
        <p:nvSpPr>
          <p:cNvPr id="3" name="Content Placeholder 2">
            <a:extLst>
              <a:ext uri="{FF2B5EF4-FFF2-40B4-BE49-F238E27FC236}">
                <a16:creationId xmlns:a16="http://schemas.microsoft.com/office/drawing/2014/main" id="{37BB19D9-107F-BE42-65C7-59764251A5D4}"/>
              </a:ext>
            </a:extLst>
          </p:cNvPr>
          <p:cNvSpPr>
            <a:spLocks noGrp="1"/>
          </p:cNvSpPr>
          <p:nvPr>
            <p:ph idx="1"/>
          </p:nvPr>
        </p:nvSpPr>
        <p:spPr/>
        <p:txBody>
          <a:bodyPr/>
          <a:lstStyle/>
          <a:p>
            <a:endParaRPr lang="en-US" dirty="0"/>
          </a:p>
          <a:p>
            <a:pPr lvl="1"/>
            <a:r>
              <a:rPr lang="en-US" dirty="0"/>
              <a:t>		</a:t>
            </a:r>
            <a:r>
              <a:rPr lang="en-US" sz="3600" dirty="0"/>
              <a:t>#1</a:t>
            </a:r>
            <a:r>
              <a:rPr lang="en-US" sz="4000" i="0" dirty="0"/>
              <a:t>	US = -3100 incidents</a:t>
            </a:r>
          </a:p>
          <a:p>
            <a:pPr lvl="1"/>
            <a:endParaRPr lang="en-US" sz="4000" i="0" dirty="0"/>
          </a:p>
          <a:p>
            <a:pPr lvl="1"/>
            <a:r>
              <a:rPr lang="en-US" sz="4000" i="0" dirty="0"/>
              <a:t>		#2	Canada = 8 incidents</a:t>
            </a:r>
          </a:p>
        </p:txBody>
      </p:sp>
    </p:spTree>
    <p:extLst>
      <p:ext uri="{BB962C8B-B14F-4D97-AF65-F5344CB8AC3E}">
        <p14:creationId xmlns:p14="http://schemas.microsoft.com/office/powerpoint/2010/main" val="95895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299721" y="344615"/>
            <a:ext cx="4038600" cy="1360898"/>
          </a:xfrm>
        </p:spPr>
        <p:txBody>
          <a:bodyPr vert="horz" lIns="91440" tIns="45720" rIns="91440" bIns="45720" rtlCol="0" anchor="t">
            <a:normAutofit/>
            <a:scene3d>
              <a:camera prst="orthographicFront"/>
              <a:lightRig rig="threePt" dir="t"/>
            </a:scene3d>
            <a:sp3d/>
          </a:bodyPr>
          <a:lstStyle/>
          <a:p>
            <a:pPr>
              <a:defRPr/>
            </a:pPr>
            <a:r>
              <a:rPr lang="en-US" kern="1200" dirty="0">
                <a:solidFill>
                  <a:schemeClr val="tx1"/>
                </a:solidFill>
                <a:effectLst>
                  <a:outerShdw blurRad="50800" dist="38100" dir="2700000" algn="tl" rotWithShape="0">
                    <a:prstClr val="black">
                      <a:alpha val="40000"/>
                    </a:prstClr>
                  </a:outerShdw>
                </a:effectLst>
                <a:latin typeface="+mj-lt"/>
                <a:ea typeface="+mj-ea"/>
                <a:cs typeface="+mj-cs"/>
              </a:rPr>
              <a:t>Active Shooter Profile</a:t>
            </a:r>
          </a:p>
        </p:txBody>
      </p:sp>
      <p:sp>
        <p:nvSpPr>
          <p:cNvPr id="4" name="Content Placeholder 3">
            <a:extLst>
              <a:ext uri="{FF2B5EF4-FFF2-40B4-BE49-F238E27FC236}">
                <a16:creationId xmlns:a16="http://schemas.microsoft.com/office/drawing/2014/main" id="{5805437C-6585-4A99-81FB-78462BDEC1A9}"/>
              </a:ext>
            </a:extLst>
          </p:cNvPr>
          <p:cNvSpPr>
            <a:spLocks noGrp="1"/>
          </p:cNvSpPr>
          <p:nvPr>
            <p:ph idx="1"/>
          </p:nvPr>
        </p:nvSpPr>
        <p:spPr>
          <a:xfrm>
            <a:off x="1142999" y="2006906"/>
            <a:ext cx="9905999" cy="3567118"/>
          </a:xfrm>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Correct a perceived = Anger, revenge, ideology untreated mental illness </a:t>
            </a:r>
          </a:p>
          <a:p>
            <a:pPr marL="342900" marR="0" lvl="0" indent="-342900">
              <a:lnSpc>
                <a:spcPct val="107000"/>
              </a:lnSpc>
              <a:spcBef>
                <a:spcPts val="0"/>
              </a:spcBef>
              <a:spcAft>
                <a:spcPts val="0"/>
              </a:spcAft>
              <a:buFont typeface="Symbol" panose="05050102010706020507" pitchFamily="18"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No concern - Safety or threat / Capture / victims – Intended or Unintended</a:t>
            </a:r>
          </a:p>
          <a:p>
            <a:pPr marL="342900" marR="0" lvl="0" indent="-342900">
              <a:lnSpc>
                <a:spcPct val="107000"/>
              </a:lnSpc>
              <a:spcBef>
                <a:spcPts val="0"/>
              </a:spcBef>
              <a:spcAft>
                <a:spcPts val="0"/>
              </a:spcAft>
              <a:buFont typeface="Symbol" panose="05050102010706020507" pitchFamily="18"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Usually, will not attempt to open locked or barricaded doors</a:t>
            </a: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Stopped by law enforcement, suicide or intervention by victims</a:t>
            </a:r>
          </a:p>
          <a:p>
            <a:endParaRPr lang="en-US" dirty="0"/>
          </a:p>
        </p:txBody>
      </p:sp>
    </p:spTree>
    <p:extLst>
      <p:ext uri="{BB962C8B-B14F-4D97-AF65-F5344CB8AC3E}">
        <p14:creationId xmlns:p14="http://schemas.microsoft.com/office/powerpoint/2010/main" val="1873360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A964-C585-4D53-9497-6BCCC1B2E608}"/>
              </a:ext>
            </a:extLst>
          </p:cNvPr>
          <p:cNvSpPr>
            <a:spLocks noGrp="1"/>
          </p:cNvSpPr>
          <p:nvPr>
            <p:ph type="title"/>
          </p:nvPr>
        </p:nvSpPr>
        <p:spPr>
          <a:xfrm>
            <a:off x="1042516" y="203302"/>
            <a:ext cx="9905999" cy="1360898"/>
          </a:xfrm>
        </p:spPr>
        <p:txBody>
          <a:bodyPr/>
          <a:lstStyle/>
          <a:p>
            <a:pPr algn="ctr"/>
            <a:r>
              <a:rPr lang="en-US" b="1" dirty="0">
                <a:solidFill>
                  <a:srgbClr val="7030A0"/>
                </a:solidFill>
                <a:highlight>
                  <a:srgbClr val="00FFFF"/>
                </a:highlight>
              </a:rPr>
              <a:t>S</a:t>
            </a:r>
            <a:r>
              <a:rPr lang="en-US" b="1" dirty="0">
                <a:solidFill>
                  <a:srgbClr val="0070C0"/>
                </a:solidFill>
                <a:highlight>
                  <a:srgbClr val="00FFFF"/>
                </a:highlight>
              </a:rPr>
              <a:t>E</a:t>
            </a:r>
            <a:r>
              <a:rPr lang="en-US" b="1" dirty="0">
                <a:solidFill>
                  <a:srgbClr val="00B050"/>
                </a:solidFill>
                <a:highlight>
                  <a:srgbClr val="00FFFF"/>
                </a:highlight>
              </a:rPr>
              <a:t>E</a:t>
            </a:r>
            <a:r>
              <a:rPr lang="en-US" b="1" dirty="0">
                <a:highlight>
                  <a:srgbClr val="00FFFF"/>
                </a:highlight>
              </a:rPr>
              <a:t> * </a:t>
            </a:r>
            <a:r>
              <a:rPr lang="en-US" b="1" dirty="0">
                <a:solidFill>
                  <a:srgbClr val="FFFF00"/>
                </a:solidFill>
                <a:highlight>
                  <a:srgbClr val="00FFFF"/>
                </a:highlight>
              </a:rPr>
              <a:t>S</a:t>
            </a:r>
            <a:r>
              <a:rPr lang="en-US" b="1" dirty="0">
                <a:solidFill>
                  <a:srgbClr val="FF0000"/>
                </a:solidFill>
                <a:highlight>
                  <a:srgbClr val="00FFFF"/>
                </a:highlight>
              </a:rPr>
              <a:t>A</a:t>
            </a:r>
            <a:r>
              <a:rPr lang="en-US" b="1" dirty="0">
                <a:solidFill>
                  <a:srgbClr val="7030A0"/>
                </a:solidFill>
                <a:highlight>
                  <a:srgbClr val="00FFFF"/>
                </a:highlight>
              </a:rPr>
              <a:t>Y</a:t>
            </a:r>
            <a:r>
              <a:rPr lang="en-US" b="1" dirty="0">
                <a:highlight>
                  <a:srgbClr val="00FFFF"/>
                </a:highlight>
              </a:rPr>
              <a:t>* </a:t>
            </a:r>
            <a:r>
              <a:rPr lang="en-US" b="1" dirty="0">
                <a:solidFill>
                  <a:srgbClr val="C00000"/>
                </a:solidFill>
                <a:highlight>
                  <a:srgbClr val="00FFFF"/>
                </a:highlight>
              </a:rPr>
              <a:t>D</a:t>
            </a:r>
            <a:r>
              <a:rPr lang="en-US" b="1" dirty="0">
                <a:solidFill>
                  <a:srgbClr val="00B0F0"/>
                </a:solidFill>
                <a:highlight>
                  <a:srgbClr val="00FFFF"/>
                </a:highlight>
              </a:rPr>
              <a:t>0</a:t>
            </a:r>
            <a:r>
              <a:rPr lang="en-US" b="1" dirty="0">
                <a:highlight>
                  <a:srgbClr val="00FFFF"/>
                </a:highlight>
              </a:rPr>
              <a:t> </a:t>
            </a:r>
            <a:r>
              <a:rPr lang="en-US" b="1" dirty="0">
                <a:solidFill>
                  <a:srgbClr val="7030A0"/>
                </a:solidFill>
                <a:highlight>
                  <a:srgbClr val="00FFFF"/>
                </a:highlight>
              </a:rPr>
              <a:t>S</a:t>
            </a:r>
            <a:r>
              <a:rPr lang="en-US" b="1" dirty="0">
                <a:solidFill>
                  <a:srgbClr val="002060"/>
                </a:solidFill>
                <a:highlight>
                  <a:srgbClr val="00FFFF"/>
                </a:highlight>
              </a:rPr>
              <a:t>O</a:t>
            </a:r>
            <a:r>
              <a:rPr lang="en-US" b="1" dirty="0">
                <a:solidFill>
                  <a:srgbClr val="00B050"/>
                </a:solidFill>
                <a:highlight>
                  <a:srgbClr val="00FFFF"/>
                </a:highlight>
              </a:rPr>
              <a:t>M</a:t>
            </a:r>
            <a:r>
              <a:rPr lang="en-US" b="1" dirty="0">
                <a:solidFill>
                  <a:srgbClr val="FFFF00"/>
                </a:solidFill>
                <a:highlight>
                  <a:srgbClr val="00FFFF"/>
                </a:highlight>
              </a:rPr>
              <a:t>E</a:t>
            </a:r>
            <a:r>
              <a:rPr lang="en-US" b="1" dirty="0">
                <a:solidFill>
                  <a:srgbClr val="FF0000"/>
                </a:solidFill>
                <a:highlight>
                  <a:srgbClr val="00FFFF"/>
                </a:highlight>
              </a:rPr>
              <a:t>T</a:t>
            </a:r>
            <a:r>
              <a:rPr lang="en-US" b="1" dirty="0">
                <a:solidFill>
                  <a:srgbClr val="FFC000"/>
                </a:solidFill>
                <a:highlight>
                  <a:srgbClr val="00FFFF"/>
                </a:highlight>
              </a:rPr>
              <a:t>H</a:t>
            </a:r>
            <a:r>
              <a:rPr lang="en-US" b="1" dirty="0">
                <a:solidFill>
                  <a:srgbClr val="C00000"/>
                </a:solidFill>
                <a:highlight>
                  <a:srgbClr val="00FFFF"/>
                </a:highlight>
              </a:rPr>
              <a:t>I</a:t>
            </a:r>
            <a:r>
              <a:rPr lang="en-US" b="1" dirty="0">
                <a:solidFill>
                  <a:schemeClr val="accent2">
                    <a:lumMod val="40000"/>
                    <a:lumOff val="60000"/>
                  </a:schemeClr>
                </a:solidFill>
                <a:highlight>
                  <a:srgbClr val="00FFFF"/>
                </a:highlight>
              </a:rPr>
              <a:t>N</a:t>
            </a:r>
            <a:r>
              <a:rPr lang="en-US" b="1" dirty="0">
                <a:solidFill>
                  <a:schemeClr val="accent6">
                    <a:lumMod val="40000"/>
                    <a:lumOff val="60000"/>
                  </a:schemeClr>
                </a:solidFill>
                <a:highlight>
                  <a:srgbClr val="00FFFF"/>
                </a:highlight>
              </a:rPr>
              <a:t>G</a:t>
            </a:r>
          </a:p>
        </p:txBody>
      </p:sp>
      <p:sp>
        <p:nvSpPr>
          <p:cNvPr id="3" name="Content Placeholder 2">
            <a:extLst>
              <a:ext uri="{FF2B5EF4-FFF2-40B4-BE49-F238E27FC236}">
                <a16:creationId xmlns:a16="http://schemas.microsoft.com/office/drawing/2014/main" id="{8BADA4E6-9959-4056-9B74-C956FA35471A}"/>
              </a:ext>
            </a:extLst>
          </p:cNvPr>
          <p:cNvSpPr>
            <a:spLocks noGrp="1"/>
          </p:cNvSpPr>
          <p:nvPr>
            <p:ph idx="1"/>
          </p:nvPr>
        </p:nvSpPr>
        <p:spPr>
          <a:xfrm>
            <a:off x="1598107" y="1836360"/>
            <a:ext cx="8995786" cy="3680185"/>
          </a:xfrm>
        </p:spPr>
        <p:txBody>
          <a:bodyPr>
            <a:normAutofit/>
          </a:bodyPr>
          <a:lstStyle/>
          <a:p>
            <a:r>
              <a:rPr lang="en-US" sz="2400" dirty="0"/>
              <a:t>73% of active shooters had a connection with the attack site</a:t>
            </a:r>
          </a:p>
          <a:p>
            <a:endParaRPr lang="en-US" sz="2400" dirty="0"/>
          </a:p>
          <a:p>
            <a:r>
              <a:rPr lang="en-US" sz="2400" dirty="0"/>
              <a:t>88% age 17 or younger targeted their school or a former school</a:t>
            </a:r>
          </a:p>
          <a:p>
            <a:endParaRPr lang="en-US" sz="2400" dirty="0"/>
          </a:p>
          <a:p>
            <a:r>
              <a:rPr lang="en-US" sz="2400" dirty="0"/>
              <a:t>21% researched previous attacks by others </a:t>
            </a:r>
          </a:p>
        </p:txBody>
      </p:sp>
    </p:spTree>
    <p:extLst>
      <p:ext uri="{BB962C8B-B14F-4D97-AF65-F5344CB8AC3E}">
        <p14:creationId xmlns:p14="http://schemas.microsoft.com/office/powerpoint/2010/main" val="169650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CDFA-7134-42B5-96BA-312FB96DBA65}"/>
              </a:ext>
            </a:extLst>
          </p:cNvPr>
          <p:cNvSpPr>
            <a:spLocks noGrp="1"/>
          </p:cNvSpPr>
          <p:nvPr>
            <p:ph type="title"/>
          </p:nvPr>
        </p:nvSpPr>
        <p:spPr>
          <a:xfrm>
            <a:off x="5250873" y="530883"/>
            <a:ext cx="5798126" cy="1340963"/>
          </a:xfrm>
        </p:spPr>
        <p:txBody>
          <a:bodyPr>
            <a:normAutofit fontScale="90000"/>
          </a:bodyPr>
          <a:lstStyle/>
          <a:p>
            <a:pPr algn="ctr"/>
            <a:br>
              <a:rPr lang="en-US" dirty="0"/>
            </a:br>
            <a:r>
              <a:rPr lang="en-US" dirty="0"/>
              <a:t>Between 2000 – 2020 there were 345 active Shooter Events</a:t>
            </a:r>
            <a:br>
              <a:rPr lang="en-US" dirty="0"/>
            </a:br>
            <a:endParaRPr lang="en-US" dirty="0"/>
          </a:p>
        </p:txBody>
      </p:sp>
      <p:graphicFrame>
        <p:nvGraphicFramePr>
          <p:cNvPr id="1028" name="Content Placeholder 2">
            <a:extLst>
              <a:ext uri="{FF2B5EF4-FFF2-40B4-BE49-F238E27FC236}">
                <a16:creationId xmlns:a16="http://schemas.microsoft.com/office/drawing/2014/main" id="{E63AE9E3-CDC0-453F-B234-D5ACCDC6362F}"/>
              </a:ext>
            </a:extLst>
          </p:cNvPr>
          <p:cNvGraphicFramePr>
            <a:graphicFrameLocks noGrp="1"/>
          </p:cNvGraphicFramePr>
          <p:nvPr>
            <p:ph idx="1"/>
            <p:extLst>
              <p:ext uri="{D42A27DB-BD31-4B8C-83A1-F6EECF244321}">
                <p14:modId xmlns:p14="http://schemas.microsoft.com/office/powerpoint/2010/main" val="807509385"/>
              </p:ext>
            </p:extLst>
          </p:nvPr>
        </p:nvGraphicFramePr>
        <p:xfrm>
          <a:off x="4365402" y="2059912"/>
          <a:ext cx="7064217" cy="4089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Gun - Wikipedia">
            <a:extLst>
              <a:ext uri="{FF2B5EF4-FFF2-40B4-BE49-F238E27FC236}">
                <a16:creationId xmlns:a16="http://schemas.microsoft.com/office/drawing/2014/main" id="{9702F78E-14F1-4D08-B493-44588BD5292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58100" y="2658677"/>
            <a:ext cx="2975262" cy="26243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69D1AEC-268B-4A4C-8F39-A2BF1E08E123}"/>
              </a:ext>
            </a:extLst>
          </p:cNvPr>
          <p:cNvSpPr txBox="1">
            <a:spLocks/>
          </p:cNvSpPr>
          <p:nvPr/>
        </p:nvSpPr>
        <p:spPr>
          <a:xfrm>
            <a:off x="546380" y="419667"/>
            <a:ext cx="2829560" cy="12674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t>WEAPONS USED</a:t>
            </a:r>
          </a:p>
        </p:txBody>
      </p:sp>
    </p:spTree>
    <p:extLst>
      <p:ext uri="{BB962C8B-B14F-4D97-AF65-F5344CB8AC3E}">
        <p14:creationId xmlns:p14="http://schemas.microsoft.com/office/powerpoint/2010/main" val="3038312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gatta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1697</TotalTime>
  <Words>2124</Words>
  <Application>Microsoft Office PowerPoint</Application>
  <PresentationFormat>Widescreen</PresentationFormat>
  <Paragraphs>301</Paragraphs>
  <Slides>50</Slides>
  <Notes>27</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Arial Black</vt:lpstr>
      <vt:lpstr>Bookman Old Style</vt:lpstr>
      <vt:lpstr>Britannic Bold</vt:lpstr>
      <vt:lpstr>Calibri</vt:lpstr>
      <vt:lpstr>Google Sans</vt:lpstr>
      <vt:lpstr>Symbol</vt:lpstr>
      <vt:lpstr>Verdana</vt:lpstr>
      <vt:lpstr>Walbaum Display</vt:lpstr>
      <vt:lpstr>Wingdings</vt:lpstr>
      <vt:lpstr>RegattaVTI</vt:lpstr>
      <vt:lpstr>Active Shooter  prepared readiness  December 3, 2022   Brother Tito Koonce Brother Steven Durant </vt:lpstr>
      <vt:lpstr>PowerPoint Presentation</vt:lpstr>
      <vt:lpstr>What is an Active Shooter?</vt:lpstr>
      <vt:lpstr>Why we are here…</vt:lpstr>
      <vt:lpstr>Active Shootings 2000 – 2020</vt:lpstr>
      <vt:lpstr>Top Country For Active Shooter Incidents</vt:lpstr>
      <vt:lpstr>Active Shooter Profile</vt:lpstr>
      <vt:lpstr>SEE * SAY* D0 SOMETHING</vt:lpstr>
      <vt:lpstr> Between 2000 – 2020 there were 345 active Shooter Events </vt:lpstr>
      <vt:lpstr>SHOOTER OUTCOMES</vt:lpstr>
      <vt:lpstr>Where do most shootings happen?</vt:lpstr>
      <vt:lpstr>University of Texas  August 1, 1966</vt:lpstr>
      <vt:lpstr>1980s </vt:lpstr>
      <vt:lpstr> </vt:lpstr>
      <vt:lpstr>PowerPoint Presentation</vt:lpstr>
      <vt:lpstr>PowerPoint Presentation</vt:lpstr>
      <vt:lpstr>          2022 </vt:lpstr>
      <vt:lpstr>Three Stages of Disaster Response</vt:lpstr>
      <vt:lpstr>Denial</vt:lpstr>
      <vt:lpstr>Deliberation</vt:lpstr>
      <vt:lpstr>What Should I do?</vt:lpstr>
      <vt:lpstr>Movement and Distance</vt:lpstr>
      <vt:lpstr>Movement and Distance </vt:lpstr>
      <vt:lpstr>Movement and Distance</vt:lpstr>
      <vt:lpstr>Decisive Moment</vt:lpstr>
      <vt:lpstr>Norris Hall</vt:lpstr>
      <vt:lpstr> AVOID: </vt:lpstr>
      <vt:lpstr>Hiding Alone Could Get You Killed</vt:lpstr>
      <vt:lpstr>Playing Dead</vt:lpstr>
      <vt:lpstr>Lockdown vs. Run, Hide &amp; Fight </vt:lpstr>
      <vt:lpstr>PowerPoint Presentation</vt:lpstr>
      <vt:lpstr>Deny:</vt:lpstr>
      <vt:lpstr>Deny:</vt:lpstr>
      <vt:lpstr>What you do, Matters!</vt:lpstr>
      <vt:lpstr>Tools of  opportunity</vt:lpstr>
      <vt:lpstr>PowerPoint Presentation</vt:lpstr>
      <vt:lpstr>Defend / Fight</vt:lpstr>
      <vt:lpstr>Defend:</vt:lpstr>
      <vt:lpstr>U.N.C. Charlotte Student Couldn’t Run, So He Tackled the Gunman</vt:lpstr>
      <vt:lpstr>CHURCH Auditorium</vt:lpstr>
      <vt:lpstr>CHURCH Auditorium</vt:lpstr>
      <vt:lpstr>Provide Information  - 911</vt:lpstr>
      <vt:lpstr>   Police Arrival Time</vt:lpstr>
      <vt:lpstr>  When Police Arrive</vt:lpstr>
      <vt:lpstr>When Police Arrive…</vt:lpstr>
      <vt:lpstr>Survival </vt:lpstr>
      <vt:lpstr>Final Thoughts </vt:lpstr>
      <vt:lpstr>PowerPoint Presentation</vt:lpstr>
      <vt:lpstr>Questions?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Shooter prepared  readiness</dc:title>
  <dc:creator>Renric Lackey</dc:creator>
  <cp:lastModifiedBy>Nevets D</cp:lastModifiedBy>
  <cp:revision>27</cp:revision>
  <dcterms:created xsi:type="dcterms:W3CDTF">2022-02-21T18:15:52Z</dcterms:created>
  <dcterms:modified xsi:type="dcterms:W3CDTF">2022-11-30T13:03:01Z</dcterms:modified>
</cp:coreProperties>
</file>