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59" r:id="rId5"/>
    <p:sldId id="264" r:id="rId6"/>
    <p:sldId id="265" r:id="rId7"/>
    <p:sldId id="276" r:id="rId8"/>
    <p:sldId id="274" r:id="rId9"/>
    <p:sldId id="260" r:id="rId10"/>
    <p:sldId id="270" r:id="rId11"/>
    <p:sldId id="266" r:id="rId12"/>
    <p:sldId id="261" r:id="rId13"/>
    <p:sldId id="262" r:id="rId14"/>
    <p:sldId id="267" r:id="rId15"/>
    <p:sldId id="275" r:id="rId16"/>
    <p:sldId id="268" r:id="rId17"/>
    <p:sldId id="273" r:id="rId18"/>
    <p:sldId id="263"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CA808-5301-4D11-B3F3-04121F2D315B}" type="datetimeFigureOut">
              <a:rPr lang="en-US" smtClean="0"/>
              <a:pPr/>
              <a:t>12/3/2020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73A2F-517A-47DE-8339-3A45533AFF35}" type="slidenum">
              <a:rPr lang="en-US" smtClean="0"/>
              <a:pPr/>
              <a:t>‹#›</a:t>
            </a:fld>
            <a:endParaRPr lang="en-US"/>
          </a:p>
        </p:txBody>
      </p:sp>
    </p:spTree>
    <p:extLst>
      <p:ext uri="{BB962C8B-B14F-4D97-AF65-F5344CB8AC3E}">
        <p14:creationId xmlns:p14="http://schemas.microsoft.com/office/powerpoint/2010/main" val="164473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C73A2F-517A-47DE-8339-3A45533AFF35}"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5E071D16-5266-4745-A67B-267C4626B16B}" type="datetimeFigureOut">
              <a:rPr lang="en-US" smtClean="0"/>
              <a:pPr/>
              <a:t>12/3/2020</a:t>
            </a:fld>
            <a:endParaRPr lang="en-US" dirty="0"/>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EECCDAC6-D1D6-4DB7-9C3C-B668765C5CA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071D16-5266-4745-A67B-267C4626B16B}"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CCDAC6-D1D6-4DB7-9C3C-B668765C5CA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5E071D16-5266-4745-A67B-267C4626B16B}" type="datetimeFigureOut">
              <a:rPr lang="en-US" smtClean="0"/>
              <a:pPr/>
              <a:t>12/3/2020</a:t>
            </a:fld>
            <a:endParaRPr lang="en-US" dirty="0"/>
          </a:p>
        </p:txBody>
      </p:sp>
      <p:sp>
        <p:nvSpPr>
          <p:cNvPr id="5" name="Footer Placeholder 4"/>
          <p:cNvSpPr>
            <a:spLocks noGrp="1"/>
          </p:cNvSpPr>
          <p:nvPr>
            <p:ph type="ftr" sz="quarter" idx="11"/>
          </p:nvPr>
        </p:nvSpPr>
        <p:spPr>
          <a:xfrm>
            <a:off x="609600" y="6556248"/>
            <a:ext cx="4876800" cy="228600"/>
          </a:xfrm>
        </p:spPr>
        <p:txBody>
          <a:bodyPr/>
          <a:lstStyle/>
          <a:p>
            <a:endParaRPr lang="en-US" dirty="0"/>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EECCDAC6-D1D6-4DB7-9C3C-B668765C5CA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071D16-5266-4745-A67B-267C4626B16B}" type="datetimeFigureOut">
              <a:rPr lang="en-US" smtClean="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CCDAC6-D1D6-4DB7-9C3C-B668765C5CA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5E071D16-5266-4745-A67B-267C4626B16B}" type="datetimeFigureOut">
              <a:rPr lang="en-US" smtClean="0"/>
              <a:pPr/>
              <a:t>12/3/2020</a:t>
            </a:fld>
            <a:endParaRPr lang="en-US" dirty="0"/>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8978603" y="6555112"/>
            <a:ext cx="784448" cy="228600"/>
          </a:xfrm>
        </p:spPr>
        <p:txBody>
          <a:bodyPr/>
          <a:lstStyle/>
          <a:p>
            <a:fld id="{EECCDAC6-D1D6-4DB7-9C3C-B668765C5CA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E071D16-5266-4745-A67B-267C4626B16B}" type="datetimeFigureOut">
              <a:rPr lang="en-US" smtClean="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CCDAC6-D1D6-4DB7-9C3C-B668765C5CA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E071D16-5266-4745-A67B-267C4626B16B}" type="datetimeFigureOut">
              <a:rPr lang="en-US" smtClean="0"/>
              <a:pPr/>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CCDAC6-D1D6-4DB7-9C3C-B668765C5CA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E071D16-5266-4745-A67B-267C4626B16B}" type="datetimeFigureOut">
              <a:rPr lang="en-US" smtClean="0"/>
              <a:pPr/>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CCDAC6-D1D6-4DB7-9C3C-B668765C5CA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E071D16-5266-4745-A67B-267C4626B16B}" type="datetimeFigureOut">
              <a:rPr lang="en-US" smtClean="0"/>
              <a:pPr/>
              <a:t>12/3/2020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p>
            <a:fld id="{EECCDAC6-D1D6-4DB7-9C3C-B668765C5CA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E071D16-5266-4745-A67B-267C4626B16B}" type="datetimeFigureOut">
              <a:rPr lang="en-US" smtClean="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CCDAC6-D1D6-4DB7-9C3C-B668765C5CA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5E071D16-5266-4745-A67B-267C4626B16B}" type="datetimeFigureOut">
              <a:rPr lang="en-US" smtClean="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CCDAC6-D1D6-4DB7-9C3C-B668765C5CA9}" type="slidenum">
              <a:rPr lang="en-US" smtClean="0"/>
              <a:pPr/>
              <a:t>‹#›</a:t>
            </a:fld>
            <a:endParaRPr lang="en-US" dirty="0"/>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5E071D16-5266-4745-A67B-267C4626B16B}" type="datetimeFigureOut">
              <a:rPr lang="en-US" smtClean="0"/>
              <a:pPr/>
              <a:t>12/3/2020</a:t>
            </a:fld>
            <a:endParaRPr lang="en-US" dirty="0"/>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ECCDAC6-D1D6-4DB7-9C3C-B668765C5C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5100" y="939800"/>
            <a:ext cx="7797800" cy="5355312"/>
          </a:xfrm>
          <a:prstGeom prst="rect">
            <a:avLst/>
          </a:prstGeom>
        </p:spPr>
        <p:txBody>
          <a:bodyPr wrap="square">
            <a:spAutoFit/>
          </a:bodyPr>
          <a:lstStyle/>
          <a:p>
            <a:pPr algn="ctr"/>
            <a:endParaRPr lang="en-US" sz="2800" dirty="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sz="2800" b="1" strike="noStrike" dirty="0">
                <a:solidFill>
                  <a:schemeClr val="accent4"/>
                </a:solidFill>
                <a:effectLst/>
                <a:latin typeface="Arial" panose="020B0604020202020204" pitchFamily="34" charset="0"/>
                <a:ea typeface="Calibri" panose="020F0502020204030204" pitchFamily="34" charset="0"/>
                <a:cs typeface="Arial" panose="020B0604020202020204" pitchFamily="34" charset="0"/>
              </a:rPr>
              <a:t> </a:t>
            </a:r>
            <a:r>
              <a:rPr lang="en-US" sz="3200" b="1" strike="noStrike" dirty="0">
                <a:solidFill>
                  <a:schemeClr val="accent4"/>
                </a:solidFill>
                <a:latin typeface="Arial Black" panose="020B0A04020102020204" pitchFamily="34" charset="0"/>
                <a:ea typeface="Calibri" panose="020F0502020204030204" pitchFamily="34" charset="0"/>
                <a:cs typeface="Arial" panose="020B0604020202020204" pitchFamily="34" charset="0"/>
              </a:rPr>
              <a:t>6</a:t>
            </a:r>
            <a:r>
              <a:rPr lang="en-US" sz="3200" b="1" strike="noStrike" baseline="30000" dirty="0">
                <a:solidFill>
                  <a:schemeClr val="accent4"/>
                </a:solidFill>
                <a:latin typeface="Arial Black" panose="020B0A04020102020204" pitchFamily="34" charset="0"/>
                <a:ea typeface="Calibri" panose="020F0502020204030204" pitchFamily="34" charset="0"/>
                <a:cs typeface="Arial" panose="020B0604020202020204" pitchFamily="34" charset="0"/>
              </a:rPr>
              <a:t>th</a:t>
            </a:r>
            <a:r>
              <a:rPr lang="en-US" sz="3200" b="1" strike="noStrike" dirty="0">
                <a:solidFill>
                  <a:schemeClr val="accent4"/>
                </a:solidFill>
                <a:latin typeface="Arial Black" panose="020B0A04020102020204" pitchFamily="34" charset="0"/>
                <a:ea typeface="Calibri" panose="020F0502020204030204" pitchFamily="34" charset="0"/>
                <a:cs typeface="Arial" panose="020B0604020202020204" pitchFamily="34" charset="0"/>
              </a:rPr>
              <a:t> District </a:t>
            </a:r>
          </a:p>
          <a:p>
            <a:pPr algn="ctr"/>
            <a:r>
              <a:rPr lang="en-US" sz="3200" b="1" dirty="0">
                <a:solidFill>
                  <a:schemeClr val="accent4"/>
                </a:solidFill>
                <a:effectLst/>
                <a:latin typeface="Arial Black" panose="020B0A04020102020204" pitchFamily="34" charset="0"/>
                <a:ea typeface="Calibri" panose="020F0502020204030204" pitchFamily="34" charset="0"/>
                <a:cs typeface="Arial" panose="020B0604020202020204" pitchFamily="34" charset="0"/>
              </a:rPr>
              <a:t>2</a:t>
            </a:r>
            <a:r>
              <a:rPr lang="en-US" sz="3200" b="1" baseline="30000" dirty="0">
                <a:solidFill>
                  <a:schemeClr val="accent4"/>
                </a:solidFill>
                <a:effectLst/>
                <a:latin typeface="Arial Black" panose="020B0A04020102020204" pitchFamily="34" charset="0"/>
                <a:ea typeface="Calibri" panose="020F0502020204030204" pitchFamily="34" charset="0"/>
                <a:cs typeface="Arial" panose="020B0604020202020204" pitchFamily="34" charset="0"/>
              </a:rPr>
              <a:t>nd</a:t>
            </a:r>
            <a:r>
              <a:rPr lang="en-US" sz="3200" b="1" dirty="0">
                <a:solidFill>
                  <a:schemeClr val="accent4"/>
                </a:solidFill>
                <a:effectLst/>
                <a:latin typeface="Arial Black" panose="020B0A04020102020204" pitchFamily="34" charset="0"/>
                <a:ea typeface="Calibri" panose="020F0502020204030204" pitchFamily="34" charset="0"/>
                <a:cs typeface="Arial" panose="020B0604020202020204" pitchFamily="34" charset="0"/>
              </a:rPr>
              <a:t> Council Meeting (Virtual)</a:t>
            </a:r>
          </a:p>
          <a:p>
            <a:pPr algn="ctr"/>
            <a:endParaRPr lang="en-US" sz="3200" b="1" dirty="0">
              <a:solidFill>
                <a:schemeClr val="accent4"/>
              </a:solidFill>
              <a:effectLst/>
              <a:latin typeface="Arial Black" panose="020B0A04020102020204" pitchFamily="34" charset="0"/>
              <a:ea typeface="Calibri" panose="020F0502020204030204" pitchFamily="34" charset="0"/>
              <a:cs typeface="Arial" panose="020B0604020202020204" pitchFamily="34" charset="0"/>
            </a:endParaRPr>
          </a:p>
          <a:p>
            <a:pPr algn="ctr"/>
            <a:r>
              <a:rPr lang="en-US" sz="3200" b="1" dirty="0">
                <a:solidFill>
                  <a:schemeClr val="accent4"/>
                </a:solidFill>
                <a:latin typeface="Arial Black" panose="020B0A04020102020204" pitchFamily="34" charset="0"/>
                <a:ea typeface="Calibri" panose="020F0502020204030204" pitchFamily="34" charset="0"/>
                <a:cs typeface="Arial" panose="020B0604020202020204" pitchFamily="34" charset="0"/>
              </a:rPr>
              <a:t>BASILEUS TRAINING</a:t>
            </a:r>
            <a:endParaRPr lang="en-US" sz="3200" dirty="0">
              <a:solidFill>
                <a:schemeClr val="accent4"/>
              </a:solidFill>
              <a:effectLst/>
              <a:latin typeface="Arial Black" panose="020B0A04020102020204" pitchFamily="34" charset="0"/>
              <a:ea typeface="Calibri" panose="020F0502020204030204" pitchFamily="34" charset="0"/>
              <a:cs typeface="Arial" panose="020B0604020202020204" pitchFamily="34" charset="0"/>
            </a:endParaRPr>
          </a:p>
          <a:p>
            <a:pPr algn="ctr"/>
            <a:r>
              <a:rPr lang="en-US" sz="2800" b="1" strike="noStrike" dirty="0">
                <a:solidFill>
                  <a:schemeClr val="accent4"/>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sz="2800" b="1" dirty="0">
                <a:solidFill>
                  <a:schemeClr val="accent4"/>
                </a:solidFill>
                <a:effectLst/>
                <a:latin typeface="Arial" panose="020B0604020202020204" pitchFamily="34" charset="0"/>
                <a:ea typeface="Calibri" panose="020F0502020204030204" pitchFamily="34" charset="0"/>
                <a:cs typeface="Arial" panose="020B0604020202020204" pitchFamily="34" charset="0"/>
              </a:rPr>
              <a:t>December 5, 2020</a:t>
            </a:r>
          </a:p>
          <a:p>
            <a:pPr algn="ctr"/>
            <a:endParaRPr lang="en-US" sz="2800" dirty="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sz="2800" b="1" dirty="0">
                <a:solidFill>
                  <a:schemeClr val="accent4"/>
                </a:solidFill>
                <a:effectLst/>
                <a:latin typeface="Arial" panose="020B0604020202020204" pitchFamily="34" charset="0"/>
                <a:ea typeface="Calibri" panose="020F0502020204030204" pitchFamily="34" charset="0"/>
                <a:cs typeface="Arial" panose="020B0604020202020204" pitchFamily="34" charset="0"/>
              </a:rPr>
              <a:t>Presented by:</a:t>
            </a:r>
          </a:p>
          <a:p>
            <a:pPr algn="ctr"/>
            <a:r>
              <a:rPr lang="en-US" sz="2800" b="1" dirty="0">
                <a:solidFill>
                  <a:schemeClr val="accent4"/>
                </a:solidFill>
                <a:effectLst/>
                <a:latin typeface="Arial" panose="020B0604020202020204" pitchFamily="34" charset="0"/>
                <a:ea typeface="Calibri" panose="020F0502020204030204" pitchFamily="34" charset="0"/>
                <a:cs typeface="Arial" panose="020B0604020202020204" pitchFamily="34" charset="0"/>
              </a:rPr>
              <a:t>Brother Al White </a:t>
            </a:r>
          </a:p>
          <a:p>
            <a:pPr algn="ctr"/>
            <a:r>
              <a:rPr lang="en-US" sz="2800" b="1" dirty="0">
                <a:solidFill>
                  <a:schemeClr val="accent4"/>
                </a:solidFill>
                <a:latin typeface="Arial" panose="020B0604020202020204" pitchFamily="34" charset="0"/>
                <a:ea typeface="Calibri" panose="020F0502020204030204" pitchFamily="34" charset="0"/>
                <a:cs typeface="Arial" panose="020B0604020202020204" pitchFamily="34" charset="0"/>
              </a:rPr>
              <a:t>First Vice District  Representative</a:t>
            </a:r>
            <a:endParaRPr lang="en-US" sz="2800" dirty="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b="1"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32" y="1825869"/>
            <a:ext cx="2838351" cy="2813538"/>
          </a:xfrm>
          <a:prstGeom prst="rect">
            <a:avLst/>
          </a:prstGeom>
        </p:spPr>
      </p:pic>
    </p:spTree>
    <p:extLst>
      <p:ext uri="{BB962C8B-B14F-4D97-AF65-F5344CB8AC3E}">
        <p14:creationId xmlns:p14="http://schemas.microsoft.com/office/powerpoint/2010/main" val="423282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7006" y="568016"/>
            <a:ext cx="8623737" cy="3139321"/>
          </a:xfrm>
          <a:prstGeom prst="rect">
            <a:avLst/>
          </a:prstGeom>
        </p:spPr>
        <p:txBody>
          <a:bodyPr wrap="square">
            <a:spAutoFit/>
          </a:bodyPr>
          <a:lstStyle/>
          <a:p>
            <a:pPr marR="0" lvl="0" algn="ctr">
              <a:spcBef>
                <a:spcPts val="0"/>
              </a:spcBef>
              <a:spcAft>
                <a:spcPts val="0"/>
              </a:spcAft>
            </a:pPr>
            <a:r>
              <a:rPr lang="en-US" sz="6000" b="1" dirty="0">
                <a:solidFill>
                  <a:schemeClr val="accent2">
                    <a:lumMod val="75000"/>
                  </a:schemeClr>
                </a:solidFill>
                <a:effectLst/>
                <a:latin typeface="Arial Black" panose="020B0A04020102020204" pitchFamily="34" charset="0"/>
                <a:ea typeface="Calibri" panose="020F0502020204030204" pitchFamily="34" charset="0"/>
                <a:cs typeface="Arial" panose="020B0604020202020204" pitchFamily="34" charset="0"/>
              </a:rPr>
              <a:t>Self </a:t>
            </a:r>
            <a:r>
              <a:rPr lang="en-US" sz="6000" b="1" dirty="0">
                <a:solidFill>
                  <a:schemeClr val="accent2">
                    <a:lumMod val="75000"/>
                  </a:schemeClr>
                </a:solidFill>
                <a:latin typeface="Arial Black" panose="020B0A04020102020204" pitchFamily="34" charset="0"/>
                <a:ea typeface="Calibri" panose="020F0502020204030204" pitchFamily="34" charset="0"/>
                <a:cs typeface="Arial" panose="020B0604020202020204" pitchFamily="34" charset="0"/>
              </a:rPr>
              <a:t>Assessment</a:t>
            </a:r>
            <a:endParaRPr lang="en-US" sz="6000" b="1" dirty="0">
              <a:solidFill>
                <a:schemeClr val="accent2">
                  <a:lumMod val="75000"/>
                </a:schemeClr>
              </a:solidFill>
              <a:effectLst/>
              <a:latin typeface="Arial Black" panose="020B0A04020102020204" pitchFamily="34" charset="0"/>
              <a:ea typeface="Calibri" panose="020F0502020204030204" pitchFamily="34" charset="0"/>
              <a:cs typeface="Arial" panose="020B0604020202020204" pitchFamily="34" charset="0"/>
            </a:endParaRPr>
          </a:p>
          <a:p>
            <a:pPr marR="0" lvl="0" algn="ctr">
              <a:spcBef>
                <a:spcPts val="0"/>
              </a:spcBef>
              <a:spcAft>
                <a:spcPts val="0"/>
              </a:spcAft>
            </a:pPr>
            <a:endParaRPr lang="en-US" sz="6000" b="1" dirty="0">
              <a:solidFill>
                <a:srgbClr val="611D44"/>
              </a:solidFill>
              <a:latin typeface="Arial Black" panose="020B0A04020102020204" pitchFamily="34" charset="0"/>
              <a:ea typeface="Calibri" panose="020F0502020204030204" pitchFamily="34" charset="0"/>
              <a:cs typeface="Arial" panose="020B0604020202020204" pitchFamily="34" charset="0"/>
            </a:endParaRPr>
          </a:p>
          <a:p>
            <a:pPr marR="0" lvl="0" algn="ctr">
              <a:spcBef>
                <a:spcPts val="0"/>
              </a:spcBef>
              <a:spcAft>
                <a:spcPts val="0"/>
              </a:spcAft>
            </a:pPr>
            <a:endParaRPr lang="en-US" sz="6000" dirty="0">
              <a:solidFill>
                <a:srgbClr val="611D44"/>
              </a:solidFill>
              <a:effectLst/>
              <a:latin typeface="Arial Black" panose="020B0A04020102020204" pitchFamily="34" charset="0"/>
              <a:ea typeface="Calibri" panose="020F0502020204030204" pitchFamily="34" charset="0"/>
              <a:cs typeface="Arial" panose="020B0604020202020204" pitchFamily="34" charset="0"/>
            </a:endParaRPr>
          </a:p>
          <a:p>
            <a:endParaRPr lang="en-US" b="1" dirty="0">
              <a:solidFill>
                <a:srgbClr val="7030A0"/>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169" y="1764237"/>
            <a:ext cx="5410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46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212172"/>
            <a:ext cx="10579101" cy="6432530"/>
          </a:xfrm>
          <a:prstGeom prst="rect">
            <a:avLst/>
          </a:prstGeom>
        </p:spPr>
        <p:txBody>
          <a:bodyPr wrap="square">
            <a:spAutoFit/>
          </a:bodyPr>
          <a:lstStyle/>
          <a:p>
            <a:r>
              <a:rPr lang="en-US" dirty="0">
                <a:solidFill>
                  <a:srgbClr val="7030A0"/>
                </a:solidFill>
                <a:effectLst/>
                <a:latin typeface="Times New Roman" panose="02020603050405020304" pitchFamily="18" charset="0"/>
                <a:ea typeface="Calibri" panose="020F0502020204030204" pitchFamily="34" charset="0"/>
              </a:rPr>
              <a:t> </a:t>
            </a:r>
            <a:r>
              <a:rPr lang="en-US" sz="28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IV.   </a:t>
            </a:r>
            <a:r>
              <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SHOULD I CONSIDER BEING A BASILEUS?</a:t>
            </a:r>
            <a:endParaRPr lang="en-US" sz="2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These are some of the things that a Brother should consider before setting out on </a:t>
            </a:r>
          </a:p>
          <a:p>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 path to chapter leadership.</a:t>
            </a: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Am I  leader; if the answer is “yes,” what type of leader am I;</a:t>
            </a:r>
          </a:p>
          <a:p>
            <a:pPr marL="342900" marR="0" lvl="0" indent="-342900">
              <a:spcBef>
                <a:spcPts val="0"/>
              </a:spcBef>
              <a:spcAft>
                <a:spcPts val="0"/>
              </a:spcAft>
              <a:buFont typeface="+mj-lt"/>
              <a:buAutoNum type="alphaLcParenBoth"/>
            </a:pP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Am I a manager; if the answer is “yes,” what type of manager am I;</a:t>
            </a:r>
          </a:p>
          <a:p>
            <a:pPr marL="342900" marR="0" lvl="0" indent="-342900">
              <a:spcBef>
                <a:spcPts val="0"/>
              </a:spcBef>
              <a:spcAft>
                <a:spcPts val="0"/>
              </a:spcAft>
              <a:buFont typeface="+mj-lt"/>
              <a:buAutoNum type="alphaLcParenBoth"/>
            </a:pP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Am I organized and a good communicator?</a:t>
            </a:r>
          </a:p>
          <a:p>
            <a:pPr marL="342900" marR="0" lvl="0" indent="-342900">
              <a:spcBef>
                <a:spcPts val="0"/>
              </a:spcBef>
              <a:spcAft>
                <a:spcPts val="0"/>
              </a:spcAft>
              <a:buFont typeface="+mj-lt"/>
              <a:buAutoNum type="alphaLcParenBoth"/>
            </a:pP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What experiences (professional, other organizations) have I had to attest to my skills </a:t>
            </a:r>
          </a:p>
          <a:p>
            <a:pPr marL="342900" marR="0" lvl="0" indent="-34290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as a leader and/or manager;</a:t>
            </a:r>
          </a:p>
          <a:p>
            <a:pPr marL="342900" marR="0" lvl="0" indent="-342900">
              <a:spcBef>
                <a:spcPts val="0"/>
              </a:spcBef>
              <a:spcAft>
                <a:spcPts val="0"/>
              </a:spcAft>
              <a:buFont typeface="+mj-lt"/>
              <a:buAutoNum type="alphaLcParenBoth"/>
            </a:pP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Can I relate to the demographics of my chapter;</a:t>
            </a:r>
          </a:p>
          <a:p>
            <a:pPr marL="342900" marR="0" lvl="0" indent="-342900">
              <a:spcBef>
                <a:spcPts val="0"/>
              </a:spcBef>
              <a:spcAft>
                <a:spcPts val="0"/>
              </a:spcAft>
              <a:buFont typeface="+mj-lt"/>
              <a:buAutoNum type="alphaLcParenBoth"/>
            </a:pP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As a graduate Brother, do I have the time (job, family, other organizations and obligations);</a:t>
            </a:r>
          </a:p>
          <a:p>
            <a:pPr marL="342900" marR="0" lvl="0" indent="-342900">
              <a:spcBef>
                <a:spcPts val="0"/>
              </a:spcBef>
              <a:spcAft>
                <a:spcPts val="0"/>
              </a:spcAft>
              <a:buFont typeface="+mj-lt"/>
              <a:buAutoNum type="alphaLcParenBoth"/>
            </a:pP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As an undergraduate Brother, do I have the time (course load, grades, job, extracurricular activities); and</a:t>
            </a:r>
          </a:p>
          <a:p>
            <a:pPr marL="342900" marR="0" lvl="0" indent="-342900">
              <a:spcBef>
                <a:spcPts val="0"/>
              </a:spcBef>
              <a:spcAft>
                <a:spcPts val="0"/>
              </a:spcAft>
              <a:buFont typeface="+mj-lt"/>
              <a:buAutoNum type="alphaLcParenBoth"/>
            </a:pP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What is my vision; where do I want the chapter to be when my term is done?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368973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228600"/>
            <a:ext cx="10572750" cy="6247864"/>
          </a:xfrm>
          <a:prstGeom prst="rect">
            <a:avLst/>
          </a:prstGeom>
        </p:spPr>
        <p:txBody>
          <a:bodyPr wrap="square">
            <a:spAutoFit/>
          </a:bodyPr>
          <a:lstStyle/>
          <a:p>
            <a:pPr marR="0" lvl="0">
              <a:spcBef>
                <a:spcPts val="0"/>
              </a:spcBef>
              <a:spcAft>
                <a:spcPts val="0"/>
              </a:spcAft>
            </a:pPr>
            <a:endParaRPr lang="en-US" sz="2800" b="1"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8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V.  </a:t>
            </a:r>
            <a:r>
              <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OTHER MATTERS TO CONSIDER </a:t>
            </a:r>
            <a:endParaRPr lang="en-US" sz="2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2400" b="1" u="none" strike="noStrike"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When making the decision to start on the path to chapter leadership (or District or Fraternity leadership, for that matter), the Brother should do a thorough self-examination. Although Omega says that we select nothing but leaders during Membership Selection (and its various precursor programs), that is not always the case. </a:t>
            </a:r>
            <a:r>
              <a:rPr lang="en-US" sz="2000" dirty="0">
                <a:solidFill>
                  <a:srgbClr val="FFC000"/>
                </a:solidFill>
                <a:effectLst/>
                <a:latin typeface="Arial" panose="020B0604020202020204" pitchFamily="34" charset="0"/>
                <a:ea typeface="Calibri" panose="020F0502020204030204" pitchFamily="34" charset="0"/>
                <a:cs typeface="Arial" panose="020B0604020202020204" pitchFamily="34" charset="0"/>
              </a:rPr>
              <a:t>Every Brother is not cut out for the role of Basileus and only a good look inside oneself can give each Brother that answer. However, there are certain truisms that are constant. </a:t>
            </a: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Much like being promoted as a line employee to the job of foreman, relational dynamics will invariably change between the newly-elected Basileus and many of the Brothers in the chapter. The foreman is no longer one of “the fellas” enjoying a beer after work; he is now “the boss,” with the responsibility for ensuring productivity within the company which may often become a priority over longstanding Friendships.  Similarly, as the face of the chapter in the community, the Basileus has to value the good of the whole over the feelings of the few.</a:t>
            </a:r>
          </a:p>
          <a:p>
            <a:r>
              <a:rPr lang="en-US" sz="2000" b="1" u="none" strike="noStrike"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2000" dirty="0">
                <a:solidFill>
                  <a:srgbClr val="7030A0"/>
                </a:solidFill>
                <a:effectLst/>
                <a:latin typeface="Times New Roman" panose="02020603050405020304" pitchFamily="18" charset="0"/>
                <a:ea typeface="Calibri" panose="020F0502020204030204" pitchFamily="34" charset="0"/>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232486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66700"/>
            <a:ext cx="10388600" cy="6063198"/>
          </a:xfrm>
          <a:prstGeom prst="rect">
            <a:avLst/>
          </a:prstGeom>
        </p:spPr>
        <p:txBody>
          <a:bodyPr wrap="square">
            <a:spAutoFit/>
          </a:bodyPr>
          <a:lstStyle/>
          <a:p>
            <a:pPr marL="228600" marR="0" algn="ctr">
              <a:spcBef>
                <a:spcPts val="0"/>
              </a:spcBef>
              <a:spcAft>
                <a:spcPts val="0"/>
              </a:spcAft>
            </a:pPr>
            <a:r>
              <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We would offer the following for your consideration</a:t>
            </a:r>
            <a:r>
              <a:rPr lang="en-US" sz="2800" b="1" u="sng" dirty="0">
                <a:solidFill>
                  <a:srgbClr val="7030A0"/>
                </a:solidFill>
                <a:latin typeface="Arial" panose="020B0604020202020204" pitchFamily="34" charset="0"/>
                <a:ea typeface="Calibri" panose="020F0502020204030204" pitchFamily="34" charset="0"/>
                <a:cs typeface="Arial" panose="020B0604020202020204" pitchFamily="34" charset="0"/>
              </a:rPr>
              <a:t>:</a:t>
            </a:r>
            <a:endPar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mj-lt"/>
              <a:buAutoNum type="alphaLcParenR"/>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Be prepared to not be the “Owt Bruh.” As the leader and face of the chapter, the behavior of the Basileus sets the tone for the Brothers that he seeks to leads.</a:t>
            </a:r>
          </a:p>
          <a:p>
            <a:pPr marL="342900" marR="0" lvl="0" indent="-342900">
              <a:spcBef>
                <a:spcPts val="0"/>
              </a:spcBef>
              <a:spcAft>
                <a:spcPts val="0"/>
              </a:spcAft>
              <a:buFont typeface="+mj-lt"/>
              <a:buAutoNum type="alphaLcParenR"/>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R"/>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 Basileus must be extremely circumspect in all that he does and says. Although this is a good mantra for all Omega men to follow, it is even more important the Omega’s leadership maintain proper decorum.</a:t>
            </a:r>
          </a:p>
          <a:p>
            <a:pPr marL="342900" marR="0" lvl="0" indent="-342900">
              <a:spcBef>
                <a:spcPts val="0"/>
              </a:spcBef>
              <a:spcAft>
                <a:spcPts val="0"/>
              </a:spcAft>
              <a:buFont typeface="+mj-lt"/>
              <a:buAutoNum type="alphaLcParenR"/>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R"/>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For the undergraduate Basileus, do not be afraid to wear business attire a couple of days during the school week.</a:t>
            </a:r>
          </a:p>
          <a:p>
            <a:pPr marL="342900" marR="0" lvl="0" indent="-342900">
              <a:spcBef>
                <a:spcPts val="0"/>
              </a:spcBef>
              <a:spcAft>
                <a:spcPts val="0"/>
              </a:spcAft>
              <a:buFont typeface="+mj-lt"/>
              <a:buAutoNum type="alphaLcParenR"/>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R"/>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For Brothers of all ages, do not be afraid to admit that assistance is required to maximize one’s potential as a leader. For instance, take a class or read a book on public speaking and leadership/management principles.</a:t>
            </a:r>
          </a:p>
          <a:p>
            <a:pPr marL="342900" marR="0" lvl="0" indent="-342900">
              <a:spcBef>
                <a:spcPts val="0"/>
              </a:spcBef>
              <a:spcAft>
                <a:spcPts val="0"/>
              </a:spcAft>
              <a:buFont typeface="+mj-lt"/>
              <a:buAutoNum type="alphaLcParenR"/>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R"/>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Do not be afraid to venture out of the relational comfort zone. The best committee chairmen will usually be found outside of the immediate circle of Friends.</a:t>
            </a:r>
          </a:p>
          <a:p>
            <a:pPr marR="0" lvl="0">
              <a:spcBef>
                <a:spcPts val="0"/>
              </a:spcBef>
              <a:spcAft>
                <a:spcPts val="0"/>
              </a:spcAft>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367464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66700"/>
            <a:ext cx="10388600" cy="5447645"/>
          </a:xfrm>
          <a:prstGeom prst="rect">
            <a:avLst/>
          </a:prstGeom>
        </p:spPr>
        <p:txBody>
          <a:bodyPr wrap="square">
            <a:spAutoFit/>
          </a:bodyPr>
          <a:lstStyle/>
          <a:p>
            <a:pPr marL="228600" marR="0" algn="ctr">
              <a:spcBef>
                <a:spcPts val="0"/>
              </a:spcBef>
              <a:spcAft>
                <a:spcPts val="0"/>
              </a:spcAft>
            </a:pPr>
            <a:r>
              <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We would offer the following for your consideration</a:t>
            </a:r>
            <a:r>
              <a:rPr lang="en-US" sz="2800" b="1" u="sng" dirty="0">
                <a:solidFill>
                  <a:srgbClr val="7030A0"/>
                </a:solidFill>
                <a:latin typeface="Arial" panose="020B0604020202020204" pitchFamily="34" charset="0"/>
                <a:ea typeface="Calibri" panose="020F0502020204030204" pitchFamily="34" charset="0"/>
                <a:cs typeface="Arial" panose="020B0604020202020204" pitchFamily="34" charset="0"/>
              </a:rPr>
              <a:t>:</a:t>
            </a: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marR="0" lvl="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(f) Do not be afraid of the tough decisions. Omega is the only organization of the Divine</a:t>
            </a:r>
          </a:p>
          <a:p>
            <a:pPr marR="0" lvl="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Nine that is based on “Friendship.”  That being said, it is difficult to remove a Friend</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from a treasured committee post for poor performance or suspend a Friend for   </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prohibited behavior, but the true friendship of the Omega leader is to the Fraternity and</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its principles.</a:t>
            </a:r>
          </a:p>
          <a:p>
            <a:pPr marR="0" lvl="0">
              <a:spcBef>
                <a:spcPts val="0"/>
              </a:spcBef>
              <a:spcAft>
                <a:spcPts val="0"/>
              </a:spcAft>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(g) Seek mentors. Those who have served as Basileus are an excellent resource so do not </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be afraid to utilize them. Many Brothers who are honest with themselves can give a </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new Basileus the best advice based on the mistakes that they made while in office and</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how to avoid similar missteps.</a:t>
            </a:r>
          </a:p>
          <a:p>
            <a:pPr marR="0" lvl="0">
              <a:spcBef>
                <a:spcPts val="0"/>
              </a:spcBef>
              <a:spcAft>
                <a:spcPts val="0"/>
              </a:spcAft>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(h) Be a servant leader. Matthew 21:26-28, in pertinent part says it best…..”</a:t>
            </a:r>
            <a:r>
              <a:rPr lang="en-US" sz="2000" i="1" dirty="0">
                <a:solidFill>
                  <a:srgbClr val="7030A0"/>
                </a:solidFill>
                <a:effectLst/>
                <a:latin typeface="Arial" panose="020B0604020202020204" pitchFamily="34" charset="0"/>
                <a:ea typeface="Calibri" panose="020F0502020204030204" pitchFamily="34" charset="0"/>
                <a:cs typeface="Arial" panose="020B0604020202020204" pitchFamily="34" charset="0"/>
              </a:rPr>
              <a:t>but whosoever </a:t>
            </a:r>
          </a:p>
          <a:p>
            <a:pPr marR="0" lvl="0">
              <a:spcBef>
                <a:spcPts val="0"/>
              </a:spcBef>
              <a:spcAft>
                <a:spcPts val="0"/>
              </a:spcAft>
            </a:pPr>
            <a:r>
              <a:rPr lang="en-US" sz="2000" i="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i="1" dirty="0">
                <a:solidFill>
                  <a:srgbClr val="7030A0"/>
                </a:solidFill>
                <a:effectLst/>
                <a:latin typeface="Arial" panose="020B0604020202020204" pitchFamily="34" charset="0"/>
                <a:ea typeface="Calibri" panose="020F0502020204030204" pitchFamily="34" charset="0"/>
                <a:cs typeface="Arial" panose="020B0604020202020204" pitchFamily="34" charset="0"/>
              </a:rPr>
              <a:t>will be great among you, let him be your minister, and whosoever will be chief among </a:t>
            </a:r>
          </a:p>
          <a:p>
            <a:pPr marR="0" lvl="0">
              <a:spcBef>
                <a:spcPts val="0"/>
              </a:spcBef>
              <a:spcAft>
                <a:spcPts val="0"/>
              </a:spcAft>
            </a:pPr>
            <a:r>
              <a:rPr lang="en-US" sz="2000" i="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i="1" dirty="0">
                <a:solidFill>
                  <a:srgbClr val="7030A0"/>
                </a:solidFill>
                <a:effectLst/>
                <a:latin typeface="Arial" panose="020B0604020202020204" pitchFamily="34" charset="0"/>
                <a:ea typeface="Calibri" panose="020F0502020204030204" pitchFamily="34" charset="0"/>
                <a:cs typeface="Arial" panose="020B0604020202020204" pitchFamily="34" charset="0"/>
              </a:rPr>
              <a:t>you, let him be your servant; even as the Son of Man came not to be ministered unto, </a:t>
            </a:r>
          </a:p>
          <a:p>
            <a:pPr marR="0" lvl="0">
              <a:spcBef>
                <a:spcPts val="0"/>
              </a:spcBef>
              <a:spcAft>
                <a:spcPts val="0"/>
              </a:spcAft>
            </a:pPr>
            <a:r>
              <a:rPr lang="en-US" sz="2000" i="1"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i="1" dirty="0">
                <a:solidFill>
                  <a:srgbClr val="7030A0"/>
                </a:solidFill>
                <a:effectLst/>
                <a:latin typeface="Arial" panose="020B0604020202020204" pitchFamily="34" charset="0"/>
                <a:ea typeface="Calibri" panose="020F0502020204030204" pitchFamily="34" charset="0"/>
                <a:cs typeface="Arial" panose="020B0604020202020204" pitchFamily="34" charset="0"/>
              </a:rPr>
              <a:t>but to minister, and to give His life a ransom for many.”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143424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248" y="299546"/>
            <a:ext cx="10468304" cy="607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17837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23445"/>
            <a:ext cx="10388600" cy="4647426"/>
          </a:xfrm>
          <a:prstGeom prst="rect">
            <a:avLst/>
          </a:prstGeom>
        </p:spPr>
        <p:txBody>
          <a:bodyPr wrap="square">
            <a:spAutoFit/>
          </a:bodyPr>
          <a:lstStyle/>
          <a:p>
            <a:pPr marL="228600" marR="0" algn="ctr">
              <a:spcBef>
                <a:spcPts val="0"/>
              </a:spcBef>
              <a:spcAft>
                <a:spcPts val="0"/>
              </a:spcAft>
            </a:pPr>
            <a:r>
              <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We would offer the following for your consideration</a:t>
            </a:r>
            <a:r>
              <a:rPr lang="en-US" sz="2800" b="1" u="sng" dirty="0">
                <a:solidFill>
                  <a:srgbClr val="7030A0"/>
                </a:solidFill>
                <a:latin typeface="Arial" panose="020B0604020202020204" pitchFamily="34" charset="0"/>
                <a:ea typeface="Calibri" panose="020F0502020204030204" pitchFamily="34" charset="0"/>
                <a:cs typeface="Arial" panose="020B0604020202020204" pitchFamily="34" charset="0"/>
              </a:rPr>
              <a:t>:</a:t>
            </a: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marL="514350" marR="0" lvl="0" indent="-514350">
              <a:spcBef>
                <a:spcPts val="0"/>
              </a:spcBef>
              <a:spcAft>
                <a:spcPts val="0"/>
              </a:spcAft>
              <a:buAutoNum type="romanLcParenBoth"/>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Listen to all Brothers and be accessible. Although we are Friends, it is impossible to </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think that the Basileus will have a close relationship or even like every Brother in the</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chapter. However, the Basileus has to be available to every Brother under his charge.</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Even if the Brother is unfinancial, the Basileus’ accessibility then becomes a </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Reclamation and Retention selling point.</a:t>
            </a:r>
          </a:p>
          <a:p>
            <a:pPr marR="0" lvl="0">
              <a:spcBef>
                <a:spcPts val="0"/>
              </a:spcBef>
              <a:spcAft>
                <a:spcPts val="0"/>
              </a:spcAft>
            </a:pPr>
            <a:endParaRPr lang="en-US" sz="2000"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AutoNum type="alphaLcParenBoth" startAt="10"/>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Do not be afraid to delegate or leave some matters to the Brother who will be the next</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Basileus.</a:t>
            </a:r>
            <a:endParaRPr lang="en-US" sz="2000" dirty="0">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R="0" lvl="0" algn="ctr">
              <a:spcBef>
                <a:spcPts val="0"/>
              </a:spcBef>
              <a:spcAft>
                <a:spcPts val="0"/>
              </a:spcAft>
            </a:pPr>
            <a:r>
              <a:rPr lang="en-US" sz="3200" dirty="0">
                <a:solidFill>
                  <a:schemeClr val="accent4"/>
                </a:solidFill>
                <a:latin typeface="Arial" panose="020B0604020202020204" pitchFamily="34" charset="0"/>
                <a:ea typeface="Calibri" panose="020F0502020204030204" pitchFamily="34" charset="0"/>
                <a:cs typeface="Arial" panose="020B0604020202020204" pitchFamily="34" charset="0"/>
              </a:rPr>
              <a:t>The Basileus does not get paid, as far as we know, so </a:t>
            </a:r>
            <a:r>
              <a:rPr lang="en-US" sz="3200" b="1" dirty="0">
                <a:solidFill>
                  <a:schemeClr val="accent4"/>
                </a:solidFill>
                <a:latin typeface="Arial" panose="020B0604020202020204" pitchFamily="34" charset="0"/>
                <a:ea typeface="Calibri" panose="020F0502020204030204" pitchFamily="34" charset="0"/>
                <a:cs typeface="Arial" panose="020B0604020202020204" pitchFamily="34" charset="0"/>
              </a:rPr>
              <a:t>HAVE FUN!</a:t>
            </a:r>
            <a:endParaRPr lang="en-US" sz="3200" dirty="0">
              <a:solidFill>
                <a:schemeClr val="accent4"/>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49858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01" y="557208"/>
            <a:ext cx="7162799" cy="2585323"/>
          </a:xfrm>
          <a:prstGeom prst="rect">
            <a:avLst/>
          </a:prstGeom>
        </p:spPr>
        <p:txBody>
          <a:bodyPr wrap="square">
            <a:spAutoFit/>
          </a:bodyPr>
          <a:lstStyle/>
          <a:p>
            <a:pPr marR="0" lvl="0">
              <a:spcBef>
                <a:spcPts val="0"/>
              </a:spcBef>
              <a:spcAft>
                <a:spcPts val="0"/>
              </a:spcAft>
            </a:pPr>
            <a:r>
              <a:rPr lang="en-US" sz="9600" b="1" dirty="0">
                <a:solidFill>
                  <a:schemeClr val="accent2">
                    <a:lumMod val="75000"/>
                  </a:schemeClr>
                </a:solidFill>
                <a:effectLst/>
                <a:latin typeface="Arial Black" panose="020B0A04020102020204" pitchFamily="34" charset="0"/>
                <a:ea typeface="Calibri" panose="020F0502020204030204" pitchFamily="34" charset="0"/>
                <a:cs typeface="Arial" panose="020B0604020202020204" pitchFamily="34" charset="0"/>
              </a:rPr>
              <a:t>EXERCISE</a:t>
            </a:r>
          </a:p>
          <a:p>
            <a:pPr marR="0" lvl="0" algn="ctr">
              <a:spcBef>
                <a:spcPts val="0"/>
              </a:spcBef>
              <a:spcAft>
                <a:spcPts val="0"/>
              </a:spcAft>
            </a:pPr>
            <a:r>
              <a:rPr lang="en-US" sz="4800" b="1" dirty="0">
                <a:solidFill>
                  <a:schemeClr val="accent2">
                    <a:lumMod val="75000"/>
                  </a:schemeClr>
                </a:solidFill>
                <a:latin typeface="Arial Black" panose="020B0A04020102020204" pitchFamily="34" charset="0"/>
                <a:ea typeface="Calibri" panose="020F0502020204030204" pitchFamily="34" charset="0"/>
                <a:cs typeface="Arial" panose="020B0604020202020204" pitchFamily="34" charset="0"/>
              </a:rPr>
              <a:t>Chapter Evaluation</a:t>
            </a:r>
            <a:endParaRPr lang="en-US" sz="4800" dirty="0">
              <a:solidFill>
                <a:schemeClr val="accent2">
                  <a:lumMod val="75000"/>
                </a:schemeClr>
              </a:solidFill>
              <a:effectLst/>
              <a:latin typeface="Arial Black" panose="020B0A04020102020204" pitchFamily="34" charset="0"/>
              <a:ea typeface="Calibri" panose="020F0502020204030204" pitchFamily="34" charset="0"/>
              <a:cs typeface="Arial" panose="020B0604020202020204" pitchFamily="34" charset="0"/>
            </a:endParaRPr>
          </a:p>
          <a:p>
            <a:endParaRPr lang="en-US" b="1" dirty="0">
              <a:solidFill>
                <a:srgbClr val="7030A0"/>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2786736"/>
            <a:ext cx="32385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72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41951"/>
            <a:ext cx="10350500" cy="3908762"/>
          </a:xfrm>
          <a:prstGeom prst="rect">
            <a:avLst/>
          </a:prstGeom>
        </p:spPr>
        <p:txBody>
          <a:bodyPr wrap="square">
            <a:spAutoFit/>
          </a:bodyPr>
          <a:lstStyle/>
          <a:p>
            <a:pPr algn="ctr"/>
            <a:r>
              <a:rPr lang="en-US" sz="32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Thank You for your time and loyalty which has contributed to the success of your Chapter.</a:t>
            </a:r>
          </a:p>
          <a:p>
            <a:pPr algn="ctr"/>
            <a:endParaRPr lang="en-US" sz="2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sz="28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 Lamp well lit reveals the ability to sacrifice to use the mind’s power to its fullest extent in reasoning and to establish priorities.  Omega Men can and must be the Model Fraternity of this nation.  It means our continued support for our elected leaders and their selected programs that express our four Cardinal Principles.”</a:t>
            </a:r>
          </a:p>
          <a:p>
            <a:r>
              <a:rPr lang="en-US"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8733" y="4209393"/>
            <a:ext cx="2133600" cy="217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88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32351"/>
            <a:ext cx="10350500" cy="6278642"/>
          </a:xfrm>
          <a:prstGeom prst="rect">
            <a:avLst/>
          </a:prstGeom>
        </p:spPr>
        <p:txBody>
          <a:bodyPr wrap="square">
            <a:spAutoFit/>
          </a:bodyPr>
          <a:lstStyle/>
          <a:p>
            <a:r>
              <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Insert your name after I, and please repeat after me</a:t>
            </a:r>
            <a:r>
              <a:rPr lang="en-US" sz="22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a:t>
            </a:r>
            <a:endPar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sz="22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I ___________, do solemnly swear, that I shall uphold, defend and protect, the constitution, bylaws, rules and regulations of the Omega Psi Phi Fraternity, Inc.</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That to the utmost of my ability, I shall perform the duties of the office to which I have been elected, with honesty, diligence, dedication and dignity.</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And I do further solemnly swear, that in pursuit of my duties, no appearance of personal gain or other aggrandizement shall besmirch the commitment of giving my very best to maintain the sterling reputation of Omega Psi Phi Fraternity, Inc.</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May God bless and guide each of you.</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r>
              <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rPr>
              <a:t>Let us continue to be productive and exemplify the four Cardinal Principles as we continue the journey of moving Omega forward.</a:t>
            </a:r>
          </a:p>
          <a:p>
            <a:pPr algn="ctr"/>
            <a:r>
              <a:rPr lang="en-US" sz="22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“WE ARE ONE.”</a:t>
            </a:r>
            <a:endParaRPr lang="en-US" sz="22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21498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111" y="165100"/>
            <a:ext cx="10291689" cy="6678751"/>
          </a:xfrm>
          <a:prstGeom prst="rect">
            <a:avLst/>
          </a:prstGeom>
        </p:spPr>
        <p:txBody>
          <a:bodyPr wrap="square">
            <a:spAutoFit/>
          </a:bodyPr>
          <a:lstStyle/>
          <a:p>
            <a:pPr marL="342900" marR="0" lvl="0" indent="-342900">
              <a:spcBef>
                <a:spcPts val="0"/>
              </a:spcBef>
              <a:spcAft>
                <a:spcPts val="0"/>
              </a:spcAft>
              <a:buFont typeface="+mj-lt"/>
              <a:buAutoNum type="romanUcPeriod"/>
            </a:pPr>
            <a:r>
              <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ROLE OF THE BASILEUS </a:t>
            </a:r>
            <a:endParaRPr lang="en-US" sz="2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sz="2000" b="1" u="none" strike="noStrike"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US" sz="2000" dirty="0">
              <a:solidFill>
                <a:srgbClr val="7030A0"/>
              </a:solidFill>
              <a:latin typeface="Arial" panose="020B0604020202020204" pitchFamily="34" charset="0"/>
              <a:ea typeface="Calibri" panose="020F0502020204030204" pitchFamily="34" charset="0"/>
              <a:cs typeface="Arial" panose="020B0604020202020204" pitchFamily="34" charset="0"/>
            </a:endParaRPr>
          </a:p>
          <a:p>
            <a:r>
              <a:rPr lang="en-US" sz="2000"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Definition:</a:t>
            </a:r>
          </a:p>
          <a:p>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 Basileus shall be the Chief Executive of the Chapter and shall preside at all meetings. It shall be the duty of the Basileus</a:t>
            </a: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Order disbursements of funds as the Chapter may provide;*</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Submit quarterly report, through the Keeper of Records and Seal, to the District Representative; and* </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Enforce the Fraternity’s non-hazing policy.*</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 Basileus must use and follow the Ritual.</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 Basileus represents the Chapter.</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 Basileus shall serve as Chairman of the Executive Committee and he should name all committees and serve on each as a member ex-officio.</a:t>
            </a:r>
          </a:p>
          <a:p>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r>
              <a:rPr lang="en-US" sz="2000" dirty="0">
                <a:effectLst/>
                <a:latin typeface="Arial" panose="020B0604020202020204" pitchFamily="34" charset="0"/>
                <a:ea typeface="Calibri" panose="020F0502020204030204" pitchFamily="34" charset="0"/>
                <a:cs typeface="Arial" panose="020B0604020202020204" pitchFamily="34" charset="0"/>
              </a:rPr>
              <a:t>Constitution &amp; Bylaws, Omega Psi Phi Fraternity, Inc., Chapter IV, Article 1, Section 1.*</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104681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685" y="255606"/>
            <a:ext cx="11240086" cy="6340197"/>
          </a:xfrm>
          <a:prstGeom prst="rect">
            <a:avLst/>
          </a:prstGeom>
        </p:spPr>
        <p:txBody>
          <a:bodyPr wrap="square">
            <a:spAutoFit/>
          </a:bodyPr>
          <a:lstStyle/>
          <a:p>
            <a:pPr marR="0" lvl="0">
              <a:spcBef>
                <a:spcPts val="0"/>
              </a:spcBef>
              <a:spcAft>
                <a:spcPts val="0"/>
              </a:spcAft>
            </a:pPr>
            <a:r>
              <a:rPr lang="en-US" sz="24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II.  </a:t>
            </a:r>
            <a:r>
              <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WHAT TYPE OF BROTHER SHOULD SERVE AS BASILEUS?</a:t>
            </a:r>
            <a:endParaRPr lang="en-US" sz="2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endParaRPr lang="en-US" b="1" dirty="0">
              <a:solidFill>
                <a:srgbClr val="7030A0"/>
              </a:solidFill>
              <a:latin typeface="Arial" panose="020B0604020202020204" pitchFamily="34" charset="0"/>
              <a:ea typeface="Calibri" panose="020F0502020204030204" pitchFamily="34" charset="0"/>
              <a:cs typeface="Arial" panose="020B0604020202020204" pitchFamily="34" charset="0"/>
            </a:endParaRPr>
          </a:p>
          <a:p>
            <a:r>
              <a:rPr lang="en-US" sz="2000"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The Basileus of a chapter should have certain qualities:</a:t>
            </a: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Demonstrated leadership abilities in the Fraternity, his profession and the community;</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For Undergraduates, demonstrated leadership abilities in other campus organizations;</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Should be an active member of the chapter in which he serves;</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Should have a familiarity with the Brothers in the chapter;</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Should have served as an officer or a standing committee chairman within the chapter;</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Should have completed some form of Basileus or Omega leadership training;</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Should be honest and trustworthy; and</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Should be in good standing on all levels of the Fraternity. </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i.e. no sanctions for MSP or Member Code of Conduct violations).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264794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42" y="257061"/>
            <a:ext cx="10802257" cy="6571030"/>
          </a:xfrm>
          <a:prstGeom prst="rect">
            <a:avLst/>
          </a:prstGeom>
        </p:spPr>
        <p:txBody>
          <a:bodyPr wrap="square">
            <a:spAutoFit/>
          </a:bodyPr>
          <a:lstStyle/>
          <a:p>
            <a:pPr marR="0" lvl="0">
              <a:spcBef>
                <a:spcPts val="0"/>
              </a:spcBef>
              <a:spcAft>
                <a:spcPts val="0"/>
              </a:spcAft>
            </a:pPr>
            <a:r>
              <a:rPr lang="en-US" sz="27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III.   </a:t>
            </a:r>
            <a:r>
              <a:rPr lang="en-US" sz="27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OTHER DUTIES NOT PRESCRIBED BY THE CONSTITUTION</a:t>
            </a:r>
            <a:endParaRPr lang="en-US" sz="27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1400" b="1" u="none" strike="noStrike"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Each chapter should have its own Bylaws. Chapters have the right to adopt Bylaws for the regulation of their affairs so long as such Bylaws are not inconsistent with, nor prohibited by, the Constitution and Bylaws of the Fraternity. For example, the Basileus of a chapter shall:</a:t>
            </a: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Be responsible for conducting regular, </a:t>
            </a:r>
            <a:r>
              <a:rPr lang="en-US" sz="20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formal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chapter meetings; Proper dress and conduct is required.</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Be responsible for conducting meetings of the chapter’s Executive Committee or Board;</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Be responsible for appointing committee chairmen;</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Be responsible for appointing interim chapter officers in case of a vacancy;</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Be familiar with </a:t>
            </a:r>
            <a:r>
              <a:rPr lang="en-US" sz="2000" i="1" dirty="0">
                <a:solidFill>
                  <a:srgbClr val="7030A0"/>
                </a:solidFill>
                <a:effectLst/>
                <a:latin typeface="Arial" panose="020B0604020202020204" pitchFamily="34" charset="0"/>
                <a:ea typeface="Calibri" panose="020F0502020204030204" pitchFamily="34" charset="0"/>
                <a:cs typeface="Arial" panose="020B0604020202020204" pitchFamily="34" charset="0"/>
              </a:rPr>
              <a:t>Robert’s Rules of Order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and the basic tenets of Parliamentary Procedure;</a:t>
            </a: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Be familiar with and keep an updated copy of the Fraternity’s </a:t>
            </a:r>
            <a:r>
              <a:rPr lang="en-US" sz="2000" i="1" dirty="0">
                <a:solidFill>
                  <a:srgbClr val="7030A0"/>
                </a:solidFill>
                <a:effectLst/>
                <a:latin typeface="Arial" panose="020B0604020202020204" pitchFamily="34" charset="0"/>
                <a:ea typeface="Calibri" panose="020F0502020204030204" pitchFamily="34" charset="0"/>
                <a:cs typeface="Arial" panose="020B0604020202020204" pitchFamily="34" charset="0"/>
              </a:rPr>
              <a:t>Policies and Procedures;</a:t>
            </a: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lpha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Be familiar with and keep an updated copy of the Fraternity’s Constitution and Bylaws, the District’s Bylaws and the chapter’s Bylaws;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259077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42" y="257061"/>
            <a:ext cx="10802257" cy="6263253"/>
          </a:xfrm>
          <a:prstGeom prst="rect">
            <a:avLst/>
          </a:prstGeom>
        </p:spPr>
        <p:txBody>
          <a:bodyPr wrap="square">
            <a:spAutoFit/>
          </a:bodyPr>
          <a:lstStyle/>
          <a:p>
            <a:pPr marR="0" lvl="0">
              <a:spcBef>
                <a:spcPts val="0"/>
              </a:spcBef>
              <a:spcAft>
                <a:spcPts val="0"/>
              </a:spcAft>
            </a:pPr>
            <a:r>
              <a:rPr lang="en-US" sz="27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III.   </a:t>
            </a:r>
            <a:r>
              <a:rPr lang="en-US" sz="27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OTHER DUTIES NOT PRESCRIBED BY THE CONSTITUTION</a:t>
            </a:r>
            <a:endParaRPr lang="en-US" sz="27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1400" b="1" u="none" strike="noStrike"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(h)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Zero Tolerance for Member Code of Conduct Violations. </a:t>
            </a:r>
          </a:p>
          <a:p>
            <a:pPr marR="0" lvl="0">
              <a:spcBef>
                <a:spcPts val="0"/>
              </a:spcBef>
              <a:spcAft>
                <a:spcPts val="0"/>
              </a:spcAft>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514350" marR="0" lvl="0" indent="-514350">
              <a:spcBef>
                <a:spcPts val="0"/>
              </a:spcBef>
              <a:spcAft>
                <a:spcPts val="0"/>
              </a:spcAft>
              <a:buAutoNum type="romanLcParenBoth"/>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Be responsible for the conduct of the Omega Memorial Service for each deceased Brother in the chapter as well as the annual Memorial Service in March;</a:t>
            </a:r>
          </a:p>
          <a:p>
            <a:pPr marR="0" lvl="0">
              <a:spcBef>
                <a:spcPts val="0"/>
              </a:spcBef>
              <a:spcAft>
                <a:spcPts val="0"/>
              </a:spcAft>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(j)    Attend every Grand Conclave and Leadership Conference;</a:t>
            </a:r>
          </a:p>
          <a:p>
            <a:pPr marR="0" lvl="0">
              <a:spcBef>
                <a:spcPts val="0"/>
              </a:spcBef>
              <a:spcAft>
                <a:spcPts val="0"/>
              </a:spcAft>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AutoNum type="alphaLcParenBoth" startAt="11"/>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Attend District Annual Meetings and Council Meetings;</a:t>
            </a:r>
          </a:p>
          <a:p>
            <a:pPr marL="457200" marR="0" lvl="0" indent="-457200">
              <a:spcBef>
                <a:spcPts val="0"/>
              </a:spcBef>
              <a:spcAft>
                <a:spcPts val="0"/>
              </a:spcAft>
              <a:buAutoNum type="alphaLcParenBoth" startAt="11"/>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(l)    Ensure that information from the International and District levels is forwarded on to the </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chapter; and </a:t>
            </a:r>
          </a:p>
          <a:p>
            <a:pPr marR="0" lvl="0">
              <a:spcBef>
                <a:spcPts val="0"/>
              </a:spcBef>
              <a:spcAft>
                <a:spcPts val="0"/>
              </a:spcAft>
            </a:pPr>
            <a:endParaRPr lang="en-US" sz="2000"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(m)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Conduct all Internationally-mandated programs (i.e. Talent Hunt, Achievement Week,    </a:t>
            </a:r>
          </a:p>
          <a:p>
            <a:pPr marR="0" lvl="0">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Annual Memorial Service, Scholarship, etc.)</a:t>
            </a:r>
          </a:p>
          <a:p>
            <a:pPr marR="0" lvl="0">
              <a:spcBef>
                <a:spcPts val="0"/>
              </a:spcBef>
              <a:spcAft>
                <a:spcPts val="0"/>
              </a:spcAft>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(n)  Be responsible for oversight of undergraduate chapter(s) in geographic area.</a:t>
            </a:r>
          </a:p>
          <a:p>
            <a:pPr marR="0" lvl="0">
              <a:spcBef>
                <a:spcPts val="0"/>
              </a:spcBef>
              <a:spcAft>
                <a:spcPts val="0"/>
              </a:spcAft>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(o)  Lead by example.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277062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834" y="1428088"/>
            <a:ext cx="10573657" cy="2816156"/>
          </a:xfrm>
          <a:prstGeom prst="rect">
            <a:avLst/>
          </a:prstGeom>
        </p:spPr>
        <p:txBody>
          <a:bodyPr wrap="square">
            <a:spAutoFit/>
          </a:bodyPr>
          <a:lstStyle/>
          <a:p>
            <a:pPr marR="0" lvl="0">
              <a:spcBef>
                <a:spcPts val="0"/>
              </a:spcBef>
              <a:spcAft>
                <a:spcPts val="0"/>
              </a:spcAft>
            </a:pPr>
            <a:r>
              <a:rPr lang="en-US" sz="27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III.   </a:t>
            </a:r>
            <a:r>
              <a:rPr lang="en-US" sz="26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OTHER DUTIES NOT PRESCRIBED BY THE CONSTITUTION</a:t>
            </a:r>
            <a:endParaRPr lang="en-US" sz="26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1400" b="1" u="none" strike="noStrike"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algn="ctr"/>
            <a:r>
              <a:rPr lang="en-US" sz="24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Summary</a:t>
            </a: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a:t>
            </a:r>
          </a:p>
          <a:p>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He shall exercise coordinating supervision over the activities of all standing committees, shall see that these committees are functioning, and perform such other duties as provided by the Chapter Bylaws.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356980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urple tool box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345" y="2159876"/>
            <a:ext cx="6558454" cy="34529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6193" y="857041"/>
            <a:ext cx="7031420" cy="1754326"/>
          </a:xfrm>
          <a:prstGeom prst="rect">
            <a:avLst/>
          </a:prstGeom>
          <a:noFill/>
        </p:spPr>
        <p:txBody>
          <a:bodyPr wrap="square" rtlCol="0">
            <a:spAutoFit/>
          </a:bodyPr>
          <a:lstStyle/>
          <a:p>
            <a:pPr algn="ctr"/>
            <a:r>
              <a:rPr lang="en-US" sz="5400" b="1" u="sng" dirty="0">
                <a:solidFill>
                  <a:schemeClr val="accent2">
                    <a:lumMod val="75000"/>
                  </a:schemeClr>
                </a:solidFill>
              </a:rPr>
              <a:t>BASILEUS TOOL BOX</a:t>
            </a:r>
          </a:p>
          <a:p>
            <a:pPr algn="ctr"/>
            <a:endParaRPr lang="en-US" dirty="0"/>
          </a:p>
          <a:p>
            <a:pPr algn="ctr"/>
            <a:endParaRPr lang="en-US" dirty="0"/>
          </a:p>
          <a:p>
            <a:pPr algn="ctr"/>
            <a:endParaRPr lang="en-US" dirty="0"/>
          </a:p>
        </p:txBody>
      </p:sp>
      <p:pic>
        <p:nvPicPr>
          <p:cNvPr id="1028" name="Picture 4" descr="Image result for GOLD TOO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283" y="1907627"/>
            <a:ext cx="1436369" cy="14031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423090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075" y="0"/>
            <a:ext cx="10310649" cy="7755969"/>
          </a:xfrm>
          <a:prstGeom prst="rect">
            <a:avLst/>
          </a:prstGeom>
        </p:spPr>
        <p:txBody>
          <a:bodyPr wrap="square">
            <a:spAutoFit/>
          </a:bodyPr>
          <a:lstStyle/>
          <a:p>
            <a:pPr marR="0" lvl="0" algn="ctr">
              <a:lnSpc>
                <a:spcPct val="150000"/>
              </a:lnSpc>
              <a:spcBef>
                <a:spcPts val="0"/>
              </a:spcBef>
              <a:spcAft>
                <a:spcPts val="0"/>
              </a:spcAft>
            </a:pPr>
            <a:r>
              <a:rPr lang="en-US" sz="2800" b="1" u="sng" dirty="0">
                <a:solidFill>
                  <a:srgbClr val="7030A0"/>
                </a:solidFill>
                <a:latin typeface="Arial" panose="020B0604020202020204" pitchFamily="34" charset="0"/>
                <a:ea typeface="Calibri" panose="020F0502020204030204" pitchFamily="34" charset="0"/>
                <a:cs typeface="Arial" panose="020B0604020202020204" pitchFamily="34" charset="0"/>
              </a:rPr>
              <a:t>TOOLS:</a:t>
            </a: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US" sz="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lphaLcParenBoth"/>
            </a:pP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CURRENT OMEGA PSI PHI FRATERNITY BYLAWS</a:t>
            </a:r>
          </a:p>
          <a:p>
            <a:pPr marL="342900" marR="0" lvl="0" indent="-342900">
              <a:lnSpc>
                <a:spcPct val="150000"/>
              </a:lnSpc>
              <a:spcBef>
                <a:spcPts val="0"/>
              </a:spcBef>
              <a:spcAft>
                <a:spcPts val="0"/>
              </a:spcAft>
              <a:buFont typeface="+mj-lt"/>
              <a:buAutoNum type="alphaLcParenBoth"/>
            </a:pP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CURRENT OMEGA PSI PHI FRATERNITY CONSTITUTION</a:t>
            </a:r>
          </a:p>
          <a:p>
            <a:pPr marL="342900" marR="0" lvl="0" indent="-342900">
              <a:lnSpc>
                <a:spcPct val="150000"/>
              </a:lnSpc>
              <a:spcBef>
                <a:spcPts val="0"/>
              </a:spcBef>
              <a:spcAft>
                <a:spcPts val="0"/>
              </a:spcAft>
              <a:buFont typeface="+mj-lt"/>
              <a:buAutoNum type="alphaLcParenBoth"/>
            </a:pP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 CURRENT OMEGA PSI PHI FRATERNITY POLICY &amp; PROCEDURES</a:t>
            </a:r>
          </a:p>
          <a:p>
            <a:pPr marL="342900" marR="0" lvl="0" indent="-342900">
              <a:lnSpc>
                <a:spcPct val="150000"/>
              </a:lnSpc>
              <a:spcBef>
                <a:spcPts val="0"/>
              </a:spcBef>
              <a:spcAft>
                <a:spcPts val="0"/>
              </a:spcAft>
              <a:buFont typeface="+mj-lt"/>
              <a:buAutoNum type="alphaLcParenBoth"/>
            </a:pP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 OMEGA PSI PHI FRATERNITY RITUAL</a:t>
            </a:r>
          </a:p>
          <a:p>
            <a:pPr marL="342900" marR="0" lvl="0" indent="-342900">
              <a:lnSpc>
                <a:spcPct val="150000"/>
              </a:lnSpc>
              <a:spcBef>
                <a:spcPts val="0"/>
              </a:spcBef>
              <a:spcAft>
                <a:spcPts val="0"/>
              </a:spcAft>
              <a:buFont typeface="+mj-lt"/>
              <a:buAutoNum type="alphaLcParenBoth"/>
            </a:pP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 CURRENT OMEGA PSI PHI FRATERNITY CODE OF CONDUCT</a:t>
            </a:r>
          </a:p>
          <a:p>
            <a:pPr marL="342900" marR="0" lvl="0" indent="-342900">
              <a:lnSpc>
                <a:spcPct val="150000"/>
              </a:lnSpc>
              <a:spcBef>
                <a:spcPts val="0"/>
              </a:spcBef>
              <a:spcAft>
                <a:spcPts val="0"/>
              </a:spcAft>
              <a:buFont typeface="+mj-lt"/>
              <a:buAutoNum type="alphaLcParenBoth"/>
            </a:pP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 CURRENT MEMBERSHIP SELECTION PROCESS</a:t>
            </a:r>
          </a:p>
          <a:p>
            <a:pPr marL="342900" marR="0" lvl="0" indent="-342900">
              <a:lnSpc>
                <a:spcPct val="150000"/>
              </a:lnSpc>
              <a:spcBef>
                <a:spcPts val="0"/>
              </a:spcBef>
              <a:spcAft>
                <a:spcPts val="0"/>
              </a:spcAft>
              <a:buFont typeface="+mj-lt"/>
              <a:buAutoNum type="alphaLcParenBoth"/>
            </a:pP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CURRENT DISTRICT BY-LAWS</a:t>
            </a:r>
          </a:p>
          <a:p>
            <a:pPr marL="342900" marR="0" lvl="0" indent="-342900">
              <a:lnSpc>
                <a:spcPct val="150000"/>
              </a:lnSpc>
              <a:spcBef>
                <a:spcPts val="0"/>
              </a:spcBef>
              <a:spcAft>
                <a:spcPts val="0"/>
              </a:spcAft>
              <a:buFont typeface="+mj-lt"/>
              <a:buAutoNum type="alphaLcParenBoth"/>
            </a:pP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 CURRENT DISTRICT POLICY &amp; PROCEDURES</a:t>
            </a:r>
            <a:endPar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lphaLcParenBoth"/>
            </a:pP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 CURRENT CHAPTER BY-LAWS</a:t>
            </a:r>
          </a:p>
          <a:p>
            <a:pPr marL="342900" marR="0" lvl="0" indent="-342900">
              <a:lnSpc>
                <a:spcPct val="150000"/>
              </a:lnSpc>
              <a:spcBef>
                <a:spcPts val="0"/>
              </a:spcBef>
              <a:spcAft>
                <a:spcPts val="0"/>
              </a:spcAft>
              <a:buFont typeface="+mj-lt"/>
              <a:buAutoNum type="alphaLcParenBoth"/>
            </a:pP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CURRENT CHAPTER POLICY &amp; PROCEDURES</a:t>
            </a:r>
          </a:p>
          <a:p>
            <a:pPr marL="342900" marR="0" lvl="0" indent="-342900">
              <a:lnSpc>
                <a:spcPct val="150000"/>
              </a:lnSpc>
              <a:spcBef>
                <a:spcPts val="0"/>
              </a:spcBef>
              <a:spcAft>
                <a:spcPts val="0"/>
              </a:spcAft>
              <a:buFont typeface="+mj-lt"/>
              <a:buAutoNum type="alphaLcParenBoth"/>
            </a:pP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CURRENT ROBERT’S RULES OF ORDER BOOK </a:t>
            </a:r>
            <a:endPar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lphaLcParenBoth"/>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4166595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310" y="363915"/>
            <a:ext cx="10579101" cy="6494085"/>
          </a:xfrm>
          <a:prstGeom prst="rect">
            <a:avLst/>
          </a:prstGeom>
        </p:spPr>
        <p:txBody>
          <a:bodyPr wrap="square">
            <a:spAutoFit/>
          </a:bodyPr>
          <a:lstStyle/>
          <a:p>
            <a:r>
              <a:rPr lang="en-US" dirty="0">
                <a:solidFill>
                  <a:srgbClr val="7030A0"/>
                </a:solidFill>
                <a:effectLst/>
                <a:latin typeface="Times New Roman" panose="02020603050405020304" pitchFamily="18" charset="0"/>
                <a:ea typeface="Calibri" panose="020F0502020204030204" pitchFamily="34" charset="0"/>
              </a:rPr>
              <a:t> </a:t>
            </a:r>
          </a:p>
          <a:p>
            <a:pPr marR="0" lvl="0">
              <a:spcBef>
                <a:spcPts val="0"/>
              </a:spcBef>
              <a:spcAft>
                <a:spcPts val="0"/>
              </a:spcAft>
            </a:pPr>
            <a:r>
              <a:rPr lang="en-US" sz="28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IV.   </a:t>
            </a:r>
            <a:r>
              <a:rPr lang="en-US" sz="28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rPr>
              <a:t>SHOULD I CONSIDER BEING A BASILEUS?</a:t>
            </a:r>
            <a:endParaRPr lang="en-US" sz="28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r>
              <a:rPr lang="en-US" b="1" u="none" strike="noStrike"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n-US"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228600" marR="0">
              <a:spcBef>
                <a:spcPts val="0"/>
              </a:spcBef>
              <a:spcAft>
                <a:spcPts val="0"/>
              </a:spcAft>
            </a:pP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The job of being a chapter Basileus, </a:t>
            </a:r>
            <a:r>
              <a:rPr lang="en-US" sz="2400" dirty="0">
                <a:solidFill>
                  <a:srgbClr val="FFC000"/>
                </a:solidFill>
                <a:effectLst/>
                <a:latin typeface="Arial" panose="020B0604020202020204" pitchFamily="34" charset="0"/>
                <a:ea typeface="Calibri" panose="020F0502020204030204" pitchFamily="34" charset="0"/>
                <a:cs typeface="Arial" panose="020B0604020202020204" pitchFamily="34" charset="0"/>
              </a:rPr>
              <a:t>if performed effectively, is extremely time-consuming</a:t>
            </a: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Even with a full contingent of qualified Brothers serving as elected officers and appointed committee chairman, the Basileus is the Chief Executive Officer (CEO) of the chapter and depending on the size of the chapter; </a:t>
            </a:r>
            <a:r>
              <a:rPr lang="en-US" sz="2400" dirty="0">
                <a:solidFill>
                  <a:srgbClr val="FFC000"/>
                </a:solidFill>
                <a:effectLst/>
                <a:latin typeface="Arial" panose="020B0604020202020204" pitchFamily="34" charset="0"/>
                <a:ea typeface="Calibri" panose="020F0502020204030204" pitchFamily="34" charset="0"/>
                <a:cs typeface="Arial" panose="020B0604020202020204" pitchFamily="34" charset="0"/>
              </a:rPr>
              <a:t>this can be a second full time job</a:t>
            </a: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Several chapters in the Fraternity have memberships that exceed over 100 Brothers, own Fraternity houses and have 501(c)(3) entities associated with the chapter. No matter how much one attempts to delegate, </a:t>
            </a:r>
            <a:r>
              <a:rPr lang="en-US" sz="2400" dirty="0">
                <a:solidFill>
                  <a:srgbClr val="FFC000"/>
                </a:solidFill>
                <a:effectLst/>
                <a:latin typeface="Arial" panose="020B0604020202020204" pitchFamily="34" charset="0"/>
                <a:ea typeface="Calibri" panose="020F0502020204030204" pitchFamily="34" charset="0"/>
                <a:cs typeface="Arial" panose="020B0604020202020204" pitchFamily="34" charset="0"/>
              </a:rPr>
              <a:t>the success of the entire operation will ultimately rest on how well the Basileus leads his chapter. </a:t>
            </a:r>
            <a:r>
              <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rPr>
              <a:t>Even with a small chapter, the Basileus may have to wear other hats besides CEO (i.e. chairing at least one other committee besides the Executive Committee) because the number of available, committed number of Brothers is low.</a:t>
            </a:r>
          </a:p>
          <a:p>
            <a:pPr marL="228600" marR="0">
              <a:spcBef>
                <a:spcPts val="0"/>
              </a:spcBef>
              <a:spcAft>
                <a:spcPts val="0"/>
              </a:spcAft>
            </a:pPr>
            <a:r>
              <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p>
          <a:p>
            <a:pPr marL="228600" marR="0">
              <a:spcBef>
                <a:spcPts val="0"/>
              </a:spcBef>
              <a:spcAft>
                <a:spcPts val="0"/>
              </a:spcAft>
            </a:pPr>
            <a:endParaRPr lang="en-US" sz="20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7199" y="5333275"/>
            <a:ext cx="1063868" cy="1054568"/>
          </a:xfrm>
          <a:prstGeom prst="rect">
            <a:avLst/>
          </a:prstGeom>
        </p:spPr>
      </p:pic>
    </p:spTree>
    <p:extLst>
      <p:ext uri="{BB962C8B-B14F-4D97-AF65-F5344CB8AC3E}">
        <p14:creationId xmlns:p14="http://schemas.microsoft.com/office/powerpoint/2010/main" val="2702367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7">
      <a:dk1>
        <a:sysClr val="windowText" lastClr="000000"/>
      </a:dk1>
      <a:lt1>
        <a:sysClr val="window" lastClr="FFFFFF"/>
      </a:lt1>
      <a:dk2>
        <a:srgbClr val="B13F9A"/>
      </a:dk2>
      <a:lt2>
        <a:srgbClr val="FFFFFF"/>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369</TotalTime>
  <Words>2057</Words>
  <Application>Microsoft Office PowerPoint</Application>
  <PresentationFormat>Widescreen</PresentationFormat>
  <Paragraphs>202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Times New Roman</vt:lpstr>
      <vt:lpstr>Trebuchet MS</vt:lpstr>
      <vt:lpstr>Wingdings</vt:lpstr>
      <vt:lpstr>Wingdings 2</vt: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Rutherford</dc:creator>
  <cp:lastModifiedBy>Omega Psi Phi KF</cp:lastModifiedBy>
  <cp:revision>48</cp:revision>
  <dcterms:created xsi:type="dcterms:W3CDTF">2013-08-02T21:25:46Z</dcterms:created>
  <dcterms:modified xsi:type="dcterms:W3CDTF">2020-12-04T02:01:51Z</dcterms:modified>
</cp:coreProperties>
</file>